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0" r:id="rId1"/>
  </p:sldMasterIdLst>
  <p:notesMasterIdLst>
    <p:notesMasterId r:id="rId16"/>
  </p:notesMasterIdLst>
  <p:sldIdLst>
    <p:sldId id="268" r:id="rId2"/>
    <p:sldId id="257" r:id="rId3"/>
    <p:sldId id="267" r:id="rId4"/>
    <p:sldId id="270" r:id="rId5"/>
    <p:sldId id="258" r:id="rId6"/>
    <p:sldId id="269" r:id="rId7"/>
    <p:sldId id="260" r:id="rId8"/>
    <p:sldId id="271" r:id="rId9"/>
    <p:sldId id="262" r:id="rId10"/>
    <p:sldId id="263" r:id="rId11"/>
    <p:sldId id="264" r:id="rId12"/>
    <p:sldId id="265" r:id="rId13"/>
    <p:sldId id="266" r:id="rId14"/>
    <p:sldId id="261" r:id="rId15"/>
  </p:sldIdLst>
  <p:sldSz cx="9144000" cy="5143500" type="screen16x9"/>
  <p:notesSz cx="6858000" cy="9144000"/>
  <p:embeddedFontLst>
    <p:embeddedFont>
      <p:font typeface="Segoe UI" panose="020B0502040204020203" pitchFamily="34" charset="0"/>
      <p:regular r:id="rId17"/>
      <p:bold r:id="rId18"/>
      <p:italic r:id="rId19"/>
      <p:boldItalic r:id="rId20"/>
    </p:embeddedFont>
    <p:embeddedFont>
      <p:font typeface="Trebuchet MS" panose="020B0603020202020204"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8" d="100"/>
          <a:sy n="128" d="100"/>
        </p:scale>
        <p:origin x="162" y="13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2E633A-81B5-40D4-8532-52AE8393BA7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06A4A15-A50F-4CB1-B166-FF057FC3AE17}">
      <dgm:prSet custT="1"/>
      <dgm:spPr/>
      <dgm:t>
        <a:bodyPr/>
        <a:lstStyle/>
        <a:p>
          <a:r>
            <a:rPr lang="en-US" sz="1050" b="1" i="0" baseline="0" dirty="0"/>
            <a:t>Demographic Information</a:t>
          </a:r>
          <a:r>
            <a:rPr lang="en-US" sz="1050" b="0" i="0" baseline="0" dirty="0"/>
            <a:t>: Age, gender, race, etc.</a:t>
          </a:r>
          <a:endParaRPr lang="en-US" sz="1050" dirty="0"/>
        </a:p>
      </dgm:t>
    </dgm:pt>
    <dgm:pt modelId="{4BEEBDBC-76D6-4458-BCB9-A87475970741}" type="parTrans" cxnId="{98BAA0E5-3D0F-475B-B2D5-BEFB461D29DF}">
      <dgm:prSet/>
      <dgm:spPr/>
      <dgm:t>
        <a:bodyPr/>
        <a:lstStyle/>
        <a:p>
          <a:endParaRPr lang="en-US"/>
        </a:p>
      </dgm:t>
    </dgm:pt>
    <dgm:pt modelId="{E6FEF06D-C344-4860-880E-15EE701C9F8C}" type="sibTrans" cxnId="{98BAA0E5-3D0F-475B-B2D5-BEFB461D29DF}">
      <dgm:prSet/>
      <dgm:spPr/>
      <dgm:t>
        <a:bodyPr/>
        <a:lstStyle/>
        <a:p>
          <a:endParaRPr lang="en-US"/>
        </a:p>
      </dgm:t>
    </dgm:pt>
    <dgm:pt modelId="{CA81914E-EB0F-49EE-8970-DD4DB6D14F56}">
      <dgm:prSet custT="1"/>
      <dgm:spPr/>
      <dgm:t>
        <a:bodyPr/>
        <a:lstStyle/>
        <a:p>
          <a:r>
            <a:rPr lang="en-US" sz="1050" b="1" i="0" baseline="0" dirty="0"/>
            <a:t>Medical History</a:t>
          </a:r>
          <a:r>
            <a:rPr lang="en-US" sz="1050" b="0" i="0" baseline="0" dirty="0"/>
            <a:t>: Past medical conditions such as diabetes, hypertension, cardiovascular diseases, etc.</a:t>
          </a:r>
          <a:endParaRPr lang="en-US" sz="1050" dirty="0"/>
        </a:p>
      </dgm:t>
    </dgm:pt>
    <dgm:pt modelId="{C160B22D-CD38-4854-A904-8EF328B93FDC}" type="parTrans" cxnId="{302F86FD-7E30-4333-B5DC-1D2035332485}">
      <dgm:prSet/>
      <dgm:spPr/>
      <dgm:t>
        <a:bodyPr/>
        <a:lstStyle/>
        <a:p>
          <a:endParaRPr lang="en-US"/>
        </a:p>
      </dgm:t>
    </dgm:pt>
    <dgm:pt modelId="{1CFD9107-EDA6-4CA9-A004-D295BC4D2709}" type="sibTrans" cxnId="{302F86FD-7E30-4333-B5DC-1D2035332485}">
      <dgm:prSet/>
      <dgm:spPr/>
      <dgm:t>
        <a:bodyPr/>
        <a:lstStyle/>
        <a:p>
          <a:endParaRPr lang="en-US"/>
        </a:p>
      </dgm:t>
    </dgm:pt>
    <dgm:pt modelId="{87D5C40C-DDCD-430D-A8EC-9F21B45A6F04}">
      <dgm:prSet custT="1"/>
      <dgm:spPr/>
      <dgm:t>
        <a:bodyPr/>
        <a:lstStyle/>
        <a:p>
          <a:r>
            <a:rPr lang="en-US" sz="1050" b="1" i="0" baseline="0" dirty="0"/>
            <a:t>Pre-operative Results</a:t>
          </a:r>
          <a:r>
            <a:rPr lang="en-US" sz="1050" b="0" i="0" baseline="0" dirty="0"/>
            <a:t>: Lab tests like blood pressure, cholesterol levels, kidney function, etc.</a:t>
          </a:r>
          <a:endParaRPr lang="en-US" sz="1050" dirty="0"/>
        </a:p>
      </dgm:t>
    </dgm:pt>
    <dgm:pt modelId="{95C63C66-2935-4F9D-9F47-065B84E0E8A6}" type="parTrans" cxnId="{DE2F9DD6-49B5-421C-92B6-0D756CF79A2D}">
      <dgm:prSet/>
      <dgm:spPr/>
      <dgm:t>
        <a:bodyPr/>
        <a:lstStyle/>
        <a:p>
          <a:endParaRPr lang="en-US"/>
        </a:p>
      </dgm:t>
    </dgm:pt>
    <dgm:pt modelId="{A0F300B0-2CA7-44D8-ADB4-4ACEA81319AB}" type="sibTrans" cxnId="{DE2F9DD6-49B5-421C-92B6-0D756CF79A2D}">
      <dgm:prSet/>
      <dgm:spPr/>
      <dgm:t>
        <a:bodyPr/>
        <a:lstStyle/>
        <a:p>
          <a:endParaRPr lang="en-US"/>
        </a:p>
      </dgm:t>
    </dgm:pt>
    <dgm:pt modelId="{B6821D94-2CE6-4D36-A581-E3B225B8A3C6}">
      <dgm:prSet custT="1"/>
      <dgm:spPr/>
      <dgm:t>
        <a:bodyPr/>
        <a:lstStyle/>
        <a:p>
          <a:r>
            <a:rPr lang="en-US" sz="1050" b="1" i="0" baseline="0"/>
            <a:t>Surgical Details</a:t>
          </a:r>
          <a:r>
            <a:rPr lang="en-US" sz="1050" b="0" i="0" baseline="0"/>
            <a:t>: Type of surgery, duration, anesthesia, etc.</a:t>
          </a:r>
          <a:endParaRPr lang="en-US" sz="1050"/>
        </a:p>
      </dgm:t>
    </dgm:pt>
    <dgm:pt modelId="{8E9FF92F-3298-4C75-87E0-4A6AA3CE6016}" type="parTrans" cxnId="{BD9EBD19-ECE6-4AAA-9EFC-5FE656F43E42}">
      <dgm:prSet/>
      <dgm:spPr/>
      <dgm:t>
        <a:bodyPr/>
        <a:lstStyle/>
        <a:p>
          <a:endParaRPr lang="en-US"/>
        </a:p>
      </dgm:t>
    </dgm:pt>
    <dgm:pt modelId="{89BC8C02-83CF-43C5-8891-638798AAB166}" type="sibTrans" cxnId="{BD9EBD19-ECE6-4AAA-9EFC-5FE656F43E42}">
      <dgm:prSet/>
      <dgm:spPr/>
      <dgm:t>
        <a:bodyPr/>
        <a:lstStyle/>
        <a:p>
          <a:endParaRPr lang="en-US"/>
        </a:p>
      </dgm:t>
    </dgm:pt>
    <dgm:pt modelId="{6F98A1C3-5113-4045-9CAC-A9300E93719C}">
      <dgm:prSet custT="1"/>
      <dgm:spPr/>
      <dgm:t>
        <a:bodyPr/>
        <a:lstStyle/>
        <a:p>
          <a:r>
            <a:rPr lang="en-US" sz="1050" b="1" i="0" baseline="0" dirty="0"/>
            <a:t>Postoperative Data</a:t>
          </a:r>
          <a:r>
            <a:rPr lang="en-US" sz="1050" b="0" i="0" baseline="0" dirty="0"/>
            <a:t>: Vital signs, complications, recovery progress.</a:t>
          </a:r>
          <a:endParaRPr lang="en-US" sz="1050" dirty="0"/>
        </a:p>
      </dgm:t>
    </dgm:pt>
    <dgm:pt modelId="{D87FE7E0-1EB5-4924-A965-7E0BCE9A27BF}" type="parTrans" cxnId="{624E1E1D-E7B1-499F-BD25-09773FD77319}">
      <dgm:prSet/>
      <dgm:spPr/>
      <dgm:t>
        <a:bodyPr/>
        <a:lstStyle/>
        <a:p>
          <a:endParaRPr lang="en-US"/>
        </a:p>
      </dgm:t>
    </dgm:pt>
    <dgm:pt modelId="{347A4A73-02D4-42BA-82E6-A3F637CA3917}" type="sibTrans" cxnId="{624E1E1D-E7B1-499F-BD25-09773FD77319}">
      <dgm:prSet/>
      <dgm:spPr/>
      <dgm:t>
        <a:bodyPr/>
        <a:lstStyle/>
        <a:p>
          <a:endParaRPr lang="en-US"/>
        </a:p>
      </dgm:t>
    </dgm:pt>
    <dgm:pt modelId="{78B0231D-FA36-4978-86FD-B9C92538C82F}">
      <dgm:prSet custT="1"/>
      <dgm:spPr/>
      <dgm:t>
        <a:bodyPr/>
        <a:lstStyle/>
        <a:p>
          <a:r>
            <a:rPr lang="en-US" sz="1050" b="1" i="0" baseline="0"/>
            <a:t>Target Variable</a:t>
          </a:r>
          <a:r>
            <a:rPr lang="en-US" sz="1050" b="0" i="0" baseline="0"/>
            <a:t>: The target variable would be a binary outcome indicating in-hospital mortality (0 = survived, 1 = deceased). This would be the key variable we aim to predict using machine learning models.</a:t>
          </a:r>
          <a:endParaRPr lang="en-US" sz="1050"/>
        </a:p>
      </dgm:t>
    </dgm:pt>
    <dgm:pt modelId="{2563665D-7BA0-454A-ADC6-1809F868D4FE}" type="parTrans" cxnId="{13622E68-EF2B-4B3E-8059-667774073897}">
      <dgm:prSet/>
      <dgm:spPr/>
      <dgm:t>
        <a:bodyPr/>
        <a:lstStyle/>
        <a:p>
          <a:endParaRPr lang="en-US"/>
        </a:p>
      </dgm:t>
    </dgm:pt>
    <dgm:pt modelId="{963E0595-DAC3-4D45-AAC4-733A1A3232B6}" type="sibTrans" cxnId="{13622E68-EF2B-4B3E-8059-667774073897}">
      <dgm:prSet/>
      <dgm:spPr/>
      <dgm:t>
        <a:bodyPr/>
        <a:lstStyle/>
        <a:p>
          <a:endParaRPr lang="en-US"/>
        </a:p>
      </dgm:t>
    </dgm:pt>
    <dgm:pt modelId="{BD930108-167D-497E-9802-585C4EA07C45}">
      <dgm:prSet custT="1"/>
      <dgm:spPr/>
      <dgm:t>
        <a:bodyPr/>
        <a:lstStyle/>
        <a:p>
          <a:r>
            <a:rPr lang="en-US" sz="1050" b="1"/>
            <a:t>Size and Types of Data</a:t>
          </a:r>
          <a:r>
            <a:rPr lang="en-US" sz="1050"/>
            <a:t>: The dataset is typically large (can have tens of thousands of patient records) and includes structured data (numerical and categorical variables). It may also include some time-series data (e.g., vital signs over time), which might require special handling.</a:t>
          </a:r>
        </a:p>
      </dgm:t>
    </dgm:pt>
    <dgm:pt modelId="{DDF897AA-B328-4B2F-BCF9-260E2A72A8AD}" type="parTrans" cxnId="{476F05E2-C033-43B6-B4CD-ADD2D18FDAC5}">
      <dgm:prSet/>
      <dgm:spPr/>
      <dgm:t>
        <a:bodyPr/>
        <a:lstStyle/>
        <a:p>
          <a:endParaRPr lang="en-US"/>
        </a:p>
      </dgm:t>
    </dgm:pt>
    <dgm:pt modelId="{F96D90BB-B082-45C7-A2D1-BAAFD756F7A2}" type="sibTrans" cxnId="{476F05E2-C033-43B6-B4CD-ADD2D18FDAC5}">
      <dgm:prSet/>
      <dgm:spPr/>
      <dgm:t>
        <a:bodyPr/>
        <a:lstStyle/>
        <a:p>
          <a:endParaRPr lang="en-US"/>
        </a:p>
      </dgm:t>
    </dgm:pt>
    <dgm:pt modelId="{899A2037-D113-46B4-A940-A3944E27783B}" type="pres">
      <dgm:prSet presAssocID="{982E633A-81B5-40D4-8532-52AE8393BA76}" presName="vert0" presStyleCnt="0">
        <dgm:presLayoutVars>
          <dgm:dir/>
          <dgm:animOne val="branch"/>
          <dgm:animLvl val="lvl"/>
        </dgm:presLayoutVars>
      </dgm:prSet>
      <dgm:spPr/>
    </dgm:pt>
    <dgm:pt modelId="{375808E6-6B2F-4BAB-8DD8-C783CA3D04F3}" type="pres">
      <dgm:prSet presAssocID="{F06A4A15-A50F-4CB1-B166-FF057FC3AE17}" presName="thickLine" presStyleLbl="alignNode1" presStyleIdx="0" presStyleCnt="7"/>
      <dgm:spPr/>
    </dgm:pt>
    <dgm:pt modelId="{BEEA94EB-FFC1-47A1-94A4-1D03AC130FE3}" type="pres">
      <dgm:prSet presAssocID="{F06A4A15-A50F-4CB1-B166-FF057FC3AE17}" presName="horz1" presStyleCnt="0"/>
      <dgm:spPr/>
    </dgm:pt>
    <dgm:pt modelId="{C89ABE69-BC94-422C-9D3B-881F406F4A14}" type="pres">
      <dgm:prSet presAssocID="{F06A4A15-A50F-4CB1-B166-FF057FC3AE17}" presName="tx1" presStyleLbl="revTx" presStyleIdx="0" presStyleCnt="7"/>
      <dgm:spPr/>
    </dgm:pt>
    <dgm:pt modelId="{BC4D5AC3-54C5-4E7D-9505-B4AC69DF6D8D}" type="pres">
      <dgm:prSet presAssocID="{F06A4A15-A50F-4CB1-B166-FF057FC3AE17}" presName="vert1" presStyleCnt="0"/>
      <dgm:spPr/>
    </dgm:pt>
    <dgm:pt modelId="{E011EBAE-5EBE-47FB-872C-428AB646CF6D}" type="pres">
      <dgm:prSet presAssocID="{CA81914E-EB0F-49EE-8970-DD4DB6D14F56}" presName="thickLine" presStyleLbl="alignNode1" presStyleIdx="1" presStyleCnt="7"/>
      <dgm:spPr/>
    </dgm:pt>
    <dgm:pt modelId="{65E9CC08-832D-48E2-93E1-8DD296F1DDC3}" type="pres">
      <dgm:prSet presAssocID="{CA81914E-EB0F-49EE-8970-DD4DB6D14F56}" presName="horz1" presStyleCnt="0"/>
      <dgm:spPr/>
    </dgm:pt>
    <dgm:pt modelId="{0FF56BC1-DC65-4756-BF76-8A8AEED899E8}" type="pres">
      <dgm:prSet presAssocID="{CA81914E-EB0F-49EE-8970-DD4DB6D14F56}" presName="tx1" presStyleLbl="revTx" presStyleIdx="1" presStyleCnt="7"/>
      <dgm:spPr/>
    </dgm:pt>
    <dgm:pt modelId="{CA3807CC-6C45-48FB-B242-C8F0ABBCA14E}" type="pres">
      <dgm:prSet presAssocID="{CA81914E-EB0F-49EE-8970-DD4DB6D14F56}" presName="vert1" presStyleCnt="0"/>
      <dgm:spPr/>
    </dgm:pt>
    <dgm:pt modelId="{45A6A920-BF90-447B-A6CB-D6735AA02E31}" type="pres">
      <dgm:prSet presAssocID="{87D5C40C-DDCD-430D-A8EC-9F21B45A6F04}" presName="thickLine" presStyleLbl="alignNode1" presStyleIdx="2" presStyleCnt="7"/>
      <dgm:spPr/>
    </dgm:pt>
    <dgm:pt modelId="{48833959-0EE0-44C2-9A6A-131651DA5903}" type="pres">
      <dgm:prSet presAssocID="{87D5C40C-DDCD-430D-A8EC-9F21B45A6F04}" presName="horz1" presStyleCnt="0"/>
      <dgm:spPr/>
    </dgm:pt>
    <dgm:pt modelId="{A2357B59-DC85-473B-9366-72AFD51EB13A}" type="pres">
      <dgm:prSet presAssocID="{87D5C40C-DDCD-430D-A8EC-9F21B45A6F04}" presName="tx1" presStyleLbl="revTx" presStyleIdx="2" presStyleCnt="7"/>
      <dgm:spPr/>
    </dgm:pt>
    <dgm:pt modelId="{3FDE8F5A-D376-4BF6-B93F-C140C3660AF7}" type="pres">
      <dgm:prSet presAssocID="{87D5C40C-DDCD-430D-A8EC-9F21B45A6F04}" presName="vert1" presStyleCnt="0"/>
      <dgm:spPr/>
    </dgm:pt>
    <dgm:pt modelId="{A7F34CDC-7964-4DA0-B00C-70845E7B22AB}" type="pres">
      <dgm:prSet presAssocID="{B6821D94-2CE6-4D36-A581-E3B225B8A3C6}" presName="thickLine" presStyleLbl="alignNode1" presStyleIdx="3" presStyleCnt="7"/>
      <dgm:spPr/>
    </dgm:pt>
    <dgm:pt modelId="{22919EA5-076A-4E7B-BDBE-71998BCB18F7}" type="pres">
      <dgm:prSet presAssocID="{B6821D94-2CE6-4D36-A581-E3B225B8A3C6}" presName="horz1" presStyleCnt="0"/>
      <dgm:spPr/>
    </dgm:pt>
    <dgm:pt modelId="{5885342B-5653-44C7-AF52-0996A370944F}" type="pres">
      <dgm:prSet presAssocID="{B6821D94-2CE6-4D36-A581-E3B225B8A3C6}" presName="tx1" presStyleLbl="revTx" presStyleIdx="3" presStyleCnt="7"/>
      <dgm:spPr/>
    </dgm:pt>
    <dgm:pt modelId="{47234620-3373-4A32-AAC5-2E3D1EAD1846}" type="pres">
      <dgm:prSet presAssocID="{B6821D94-2CE6-4D36-A581-E3B225B8A3C6}" presName="vert1" presStyleCnt="0"/>
      <dgm:spPr/>
    </dgm:pt>
    <dgm:pt modelId="{15C464BC-2C3C-4678-B607-58BD8A077148}" type="pres">
      <dgm:prSet presAssocID="{6F98A1C3-5113-4045-9CAC-A9300E93719C}" presName="thickLine" presStyleLbl="alignNode1" presStyleIdx="4" presStyleCnt="7"/>
      <dgm:spPr/>
    </dgm:pt>
    <dgm:pt modelId="{414D974F-F5B3-47F5-94CC-CA839B009827}" type="pres">
      <dgm:prSet presAssocID="{6F98A1C3-5113-4045-9CAC-A9300E93719C}" presName="horz1" presStyleCnt="0"/>
      <dgm:spPr/>
    </dgm:pt>
    <dgm:pt modelId="{3FE89CC4-1B6E-4A0E-B788-9351BDD3ED99}" type="pres">
      <dgm:prSet presAssocID="{6F98A1C3-5113-4045-9CAC-A9300E93719C}" presName="tx1" presStyleLbl="revTx" presStyleIdx="4" presStyleCnt="7"/>
      <dgm:spPr/>
    </dgm:pt>
    <dgm:pt modelId="{8B400412-59F5-4C95-A68C-AD4B9E73D77B}" type="pres">
      <dgm:prSet presAssocID="{6F98A1C3-5113-4045-9CAC-A9300E93719C}" presName="vert1" presStyleCnt="0"/>
      <dgm:spPr/>
    </dgm:pt>
    <dgm:pt modelId="{C19FCF64-01E1-472F-86BA-58922AE7D19E}" type="pres">
      <dgm:prSet presAssocID="{78B0231D-FA36-4978-86FD-B9C92538C82F}" presName="thickLine" presStyleLbl="alignNode1" presStyleIdx="5" presStyleCnt="7"/>
      <dgm:spPr/>
    </dgm:pt>
    <dgm:pt modelId="{49CD0C21-7399-445A-A016-97FD312D44A9}" type="pres">
      <dgm:prSet presAssocID="{78B0231D-FA36-4978-86FD-B9C92538C82F}" presName="horz1" presStyleCnt="0"/>
      <dgm:spPr/>
    </dgm:pt>
    <dgm:pt modelId="{845CBA86-EF99-4DC5-99B4-C33340DDB82B}" type="pres">
      <dgm:prSet presAssocID="{78B0231D-FA36-4978-86FD-B9C92538C82F}" presName="tx1" presStyleLbl="revTx" presStyleIdx="5" presStyleCnt="7"/>
      <dgm:spPr/>
    </dgm:pt>
    <dgm:pt modelId="{0F777850-A63D-4407-B361-84CE3196A3C5}" type="pres">
      <dgm:prSet presAssocID="{78B0231D-FA36-4978-86FD-B9C92538C82F}" presName="vert1" presStyleCnt="0"/>
      <dgm:spPr/>
    </dgm:pt>
    <dgm:pt modelId="{9949B805-7FA1-4EFF-8F29-DF78C6DE4F00}" type="pres">
      <dgm:prSet presAssocID="{BD930108-167D-497E-9802-585C4EA07C45}" presName="thickLine" presStyleLbl="alignNode1" presStyleIdx="6" presStyleCnt="7"/>
      <dgm:spPr/>
    </dgm:pt>
    <dgm:pt modelId="{D7EA2BC7-B5F0-4769-8635-9E043E970CCE}" type="pres">
      <dgm:prSet presAssocID="{BD930108-167D-497E-9802-585C4EA07C45}" presName="horz1" presStyleCnt="0"/>
      <dgm:spPr/>
    </dgm:pt>
    <dgm:pt modelId="{BDD491D9-BA78-4F01-9718-C5FD2699F714}" type="pres">
      <dgm:prSet presAssocID="{BD930108-167D-497E-9802-585C4EA07C45}" presName="tx1" presStyleLbl="revTx" presStyleIdx="6" presStyleCnt="7"/>
      <dgm:spPr/>
    </dgm:pt>
    <dgm:pt modelId="{DF87C693-E142-41F9-8987-16FFA570E235}" type="pres">
      <dgm:prSet presAssocID="{BD930108-167D-497E-9802-585C4EA07C45}" presName="vert1" presStyleCnt="0"/>
      <dgm:spPr/>
    </dgm:pt>
  </dgm:ptLst>
  <dgm:cxnLst>
    <dgm:cxn modelId="{6CEF2201-1858-44A4-BB5F-F801E01B7DFF}" type="presOf" srcId="{BD930108-167D-497E-9802-585C4EA07C45}" destId="{BDD491D9-BA78-4F01-9718-C5FD2699F714}" srcOrd="0" destOrd="0" presId="urn:microsoft.com/office/officeart/2008/layout/LinedList"/>
    <dgm:cxn modelId="{1C12590A-0548-4CA9-8A8C-99D975D1BC27}" type="presOf" srcId="{78B0231D-FA36-4978-86FD-B9C92538C82F}" destId="{845CBA86-EF99-4DC5-99B4-C33340DDB82B}" srcOrd="0" destOrd="0" presId="urn:microsoft.com/office/officeart/2008/layout/LinedList"/>
    <dgm:cxn modelId="{BD9EBD19-ECE6-4AAA-9EFC-5FE656F43E42}" srcId="{982E633A-81B5-40D4-8532-52AE8393BA76}" destId="{B6821D94-2CE6-4D36-A581-E3B225B8A3C6}" srcOrd="3" destOrd="0" parTransId="{8E9FF92F-3298-4C75-87E0-4A6AA3CE6016}" sibTransId="{89BC8C02-83CF-43C5-8891-638798AAB166}"/>
    <dgm:cxn modelId="{624E1E1D-E7B1-499F-BD25-09773FD77319}" srcId="{982E633A-81B5-40D4-8532-52AE8393BA76}" destId="{6F98A1C3-5113-4045-9CAC-A9300E93719C}" srcOrd="4" destOrd="0" parTransId="{D87FE7E0-1EB5-4924-A965-7E0BCE9A27BF}" sibTransId="{347A4A73-02D4-42BA-82E6-A3F637CA3917}"/>
    <dgm:cxn modelId="{13622E68-EF2B-4B3E-8059-667774073897}" srcId="{982E633A-81B5-40D4-8532-52AE8393BA76}" destId="{78B0231D-FA36-4978-86FD-B9C92538C82F}" srcOrd="5" destOrd="0" parTransId="{2563665D-7BA0-454A-ADC6-1809F868D4FE}" sibTransId="{963E0595-DAC3-4D45-AAC4-733A1A3232B6}"/>
    <dgm:cxn modelId="{62160D7D-891B-4C06-AF30-9D1EE9DC8111}" type="presOf" srcId="{F06A4A15-A50F-4CB1-B166-FF057FC3AE17}" destId="{C89ABE69-BC94-422C-9D3B-881F406F4A14}" srcOrd="0" destOrd="0" presId="urn:microsoft.com/office/officeart/2008/layout/LinedList"/>
    <dgm:cxn modelId="{E0895D85-EE4C-4C3E-9A99-CD3961E11F83}" type="presOf" srcId="{B6821D94-2CE6-4D36-A581-E3B225B8A3C6}" destId="{5885342B-5653-44C7-AF52-0996A370944F}" srcOrd="0" destOrd="0" presId="urn:microsoft.com/office/officeart/2008/layout/LinedList"/>
    <dgm:cxn modelId="{65C91A8D-9DDE-4B51-8E10-160515A92A57}" type="presOf" srcId="{87D5C40C-DDCD-430D-A8EC-9F21B45A6F04}" destId="{A2357B59-DC85-473B-9366-72AFD51EB13A}" srcOrd="0" destOrd="0" presId="urn:microsoft.com/office/officeart/2008/layout/LinedList"/>
    <dgm:cxn modelId="{DE2F9DD6-49B5-421C-92B6-0D756CF79A2D}" srcId="{982E633A-81B5-40D4-8532-52AE8393BA76}" destId="{87D5C40C-DDCD-430D-A8EC-9F21B45A6F04}" srcOrd="2" destOrd="0" parTransId="{95C63C66-2935-4F9D-9F47-065B84E0E8A6}" sibTransId="{A0F300B0-2CA7-44D8-ADB4-4ACEA81319AB}"/>
    <dgm:cxn modelId="{437FAFD8-B420-43BA-AF8C-DBA16B3C2290}" type="presOf" srcId="{6F98A1C3-5113-4045-9CAC-A9300E93719C}" destId="{3FE89CC4-1B6E-4A0E-B788-9351BDD3ED99}" srcOrd="0" destOrd="0" presId="urn:microsoft.com/office/officeart/2008/layout/LinedList"/>
    <dgm:cxn modelId="{A9FCB9D8-0B31-454D-9A32-BD583C8935A0}" type="presOf" srcId="{CA81914E-EB0F-49EE-8970-DD4DB6D14F56}" destId="{0FF56BC1-DC65-4756-BF76-8A8AEED899E8}" srcOrd="0" destOrd="0" presId="urn:microsoft.com/office/officeart/2008/layout/LinedList"/>
    <dgm:cxn modelId="{476F05E2-C033-43B6-B4CD-ADD2D18FDAC5}" srcId="{982E633A-81B5-40D4-8532-52AE8393BA76}" destId="{BD930108-167D-497E-9802-585C4EA07C45}" srcOrd="6" destOrd="0" parTransId="{DDF897AA-B328-4B2F-BCF9-260E2A72A8AD}" sibTransId="{F96D90BB-B082-45C7-A2D1-BAAFD756F7A2}"/>
    <dgm:cxn modelId="{3ACA56E4-2B98-46FD-B51A-EF37E75909E7}" type="presOf" srcId="{982E633A-81B5-40D4-8532-52AE8393BA76}" destId="{899A2037-D113-46B4-A940-A3944E27783B}" srcOrd="0" destOrd="0" presId="urn:microsoft.com/office/officeart/2008/layout/LinedList"/>
    <dgm:cxn modelId="{98BAA0E5-3D0F-475B-B2D5-BEFB461D29DF}" srcId="{982E633A-81B5-40D4-8532-52AE8393BA76}" destId="{F06A4A15-A50F-4CB1-B166-FF057FC3AE17}" srcOrd="0" destOrd="0" parTransId="{4BEEBDBC-76D6-4458-BCB9-A87475970741}" sibTransId="{E6FEF06D-C344-4860-880E-15EE701C9F8C}"/>
    <dgm:cxn modelId="{302F86FD-7E30-4333-B5DC-1D2035332485}" srcId="{982E633A-81B5-40D4-8532-52AE8393BA76}" destId="{CA81914E-EB0F-49EE-8970-DD4DB6D14F56}" srcOrd="1" destOrd="0" parTransId="{C160B22D-CD38-4854-A904-8EF328B93FDC}" sibTransId="{1CFD9107-EDA6-4CA9-A004-D295BC4D2709}"/>
    <dgm:cxn modelId="{447C127A-2FB7-4051-A69A-8D1D41F89DDD}" type="presParOf" srcId="{899A2037-D113-46B4-A940-A3944E27783B}" destId="{375808E6-6B2F-4BAB-8DD8-C783CA3D04F3}" srcOrd="0" destOrd="0" presId="urn:microsoft.com/office/officeart/2008/layout/LinedList"/>
    <dgm:cxn modelId="{192532F1-40A7-4D98-98B4-16ACB8940618}" type="presParOf" srcId="{899A2037-D113-46B4-A940-A3944E27783B}" destId="{BEEA94EB-FFC1-47A1-94A4-1D03AC130FE3}" srcOrd="1" destOrd="0" presId="urn:microsoft.com/office/officeart/2008/layout/LinedList"/>
    <dgm:cxn modelId="{9A489883-8327-4C6C-A462-AAEB1162CC7D}" type="presParOf" srcId="{BEEA94EB-FFC1-47A1-94A4-1D03AC130FE3}" destId="{C89ABE69-BC94-422C-9D3B-881F406F4A14}" srcOrd="0" destOrd="0" presId="urn:microsoft.com/office/officeart/2008/layout/LinedList"/>
    <dgm:cxn modelId="{A8742C2B-3211-426A-B52A-0E471B3797D8}" type="presParOf" srcId="{BEEA94EB-FFC1-47A1-94A4-1D03AC130FE3}" destId="{BC4D5AC3-54C5-4E7D-9505-B4AC69DF6D8D}" srcOrd="1" destOrd="0" presId="urn:microsoft.com/office/officeart/2008/layout/LinedList"/>
    <dgm:cxn modelId="{129FC1C0-ECEB-4630-A881-E2E981858C77}" type="presParOf" srcId="{899A2037-D113-46B4-A940-A3944E27783B}" destId="{E011EBAE-5EBE-47FB-872C-428AB646CF6D}" srcOrd="2" destOrd="0" presId="urn:microsoft.com/office/officeart/2008/layout/LinedList"/>
    <dgm:cxn modelId="{D8556354-7C83-4824-8072-02E391C9EDFF}" type="presParOf" srcId="{899A2037-D113-46B4-A940-A3944E27783B}" destId="{65E9CC08-832D-48E2-93E1-8DD296F1DDC3}" srcOrd="3" destOrd="0" presId="urn:microsoft.com/office/officeart/2008/layout/LinedList"/>
    <dgm:cxn modelId="{2FD0C04A-822D-4649-87BC-801C2630AC7E}" type="presParOf" srcId="{65E9CC08-832D-48E2-93E1-8DD296F1DDC3}" destId="{0FF56BC1-DC65-4756-BF76-8A8AEED899E8}" srcOrd="0" destOrd="0" presId="urn:microsoft.com/office/officeart/2008/layout/LinedList"/>
    <dgm:cxn modelId="{8F17CC54-B39C-4A4B-9A4E-DCE16AE6F750}" type="presParOf" srcId="{65E9CC08-832D-48E2-93E1-8DD296F1DDC3}" destId="{CA3807CC-6C45-48FB-B242-C8F0ABBCA14E}" srcOrd="1" destOrd="0" presId="urn:microsoft.com/office/officeart/2008/layout/LinedList"/>
    <dgm:cxn modelId="{B8D0DE28-44DE-45DF-8B7D-BAD339EEE38B}" type="presParOf" srcId="{899A2037-D113-46B4-A940-A3944E27783B}" destId="{45A6A920-BF90-447B-A6CB-D6735AA02E31}" srcOrd="4" destOrd="0" presId="urn:microsoft.com/office/officeart/2008/layout/LinedList"/>
    <dgm:cxn modelId="{7E3C0B2B-C293-4057-A927-475EABFB153E}" type="presParOf" srcId="{899A2037-D113-46B4-A940-A3944E27783B}" destId="{48833959-0EE0-44C2-9A6A-131651DA5903}" srcOrd="5" destOrd="0" presId="urn:microsoft.com/office/officeart/2008/layout/LinedList"/>
    <dgm:cxn modelId="{79F22A87-442C-4B8D-82C9-3FB900BE83DC}" type="presParOf" srcId="{48833959-0EE0-44C2-9A6A-131651DA5903}" destId="{A2357B59-DC85-473B-9366-72AFD51EB13A}" srcOrd="0" destOrd="0" presId="urn:microsoft.com/office/officeart/2008/layout/LinedList"/>
    <dgm:cxn modelId="{83B20479-6840-48DD-9C3C-CC8850A551D3}" type="presParOf" srcId="{48833959-0EE0-44C2-9A6A-131651DA5903}" destId="{3FDE8F5A-D376-4BF6-B93F-C140C3660AF7}" srcOrd="1" destOrd="0" presId="urn:microsoft.com/office/officeart/2008/layout/LinedList"/>
    <dgm:cxn modelId="{05ABDDF5-4BC9-4202-BEB7-073A7EF0CA1A}" type="presParOf" srcId="{899A2037-D113-46B4-A940-A3944E27783B}" destId="{A7F34CDC-7964-4DA0-B00C-70845E7B22AB}" srcOrd="6" destOrd="0" presId="urn:microsoft.com/office/officeart/2008/layout/LinedList"/>
    <dgm:cxn modelId="{9F1E69C5-5BFA-467B-AEB5-4CDD9D663E41}" type="presParOf" srcId="{899A2037-D113-46B4-A940-A3944E27783B}" destId="{22919EA5-076A-4E7B-BDBE-71998BCB18F7}" srcOrd="7" destOrd="0" presId="urn:microsoft.com/office/officeart/2008/layout/LinedList"/>
    <dgm:cxn modelId="{7301643F-744E-43B5-AE89-6F484120A119}" type="presParOf" srcId="{22919EA5-076A-4E7B-BDBE-71998BCB18F7}" destId="{5885342B-5653-44C7-AF52-0996A370944F}" srcOrd="0" destOrd="0" presId="urn:microsoft.com/office/officeart/2008/layout/LinedList"/>
    <dgm:cxn modelId="{F6881DE0-82D1-4D7E-84D2-D8809AD86DF9}" type="presParOf" srcId="{22919EA5-076A-4E7B-BDBE-71998BCB18F7}" destId="{47234620-3373-4A32-AAC5-2E3D1EAD1846}" srcOrd="1" destOrd="0" presId="urn:microsoft.com/office/officeart/2008/layout/LinedList"/>
    <dgm:cxn modelId="{CC4AD532-3BD4-4E89-B102-BE50E8E62ED5}" type="presParOf" srcId="{899A2037-D113-46B4-A940-A3944E27783B}" destId="{15C464BC-2C3C-4678-B607-58BD8A077148}" srcOrd="8" destOrd="0" presId="urn:microsoft.com/office/officeart/2008/layout/LinedList"/>
    <dgm:cxn modelId="{2055FA3F-A392-4C4B-90A3-ECEE5104DE20}" type="presParOf" srcId="{899A2037-D113-46B4-A940-A3944E27783B}" destId="{414D974F-F5B3-47F5-94CC-CA839B009827}" srcOrd="9" destOrd="0" presId="urn:microsoft.com/office/officeart/2008/layout/LinedList"/>
    <dgm:cxn modelId="{357F8FBD-3FA7-418B-B6C3-2EE8F4824CC1}" type="presParOf" srcId="{414D974F-F5B3-47F5-94CC-CA839B009827}" destId="{3FE89CC4-1B6E-4A0E-B788-9351BDD3ED99}" srcOrd="0" destOrd="0" presId="urn:microsoft.com/office/officeart/2008/layout/LinedList"/>
    <dgm:cxn modelId="{4D8D1305-B1DF-4DB1-8D09-2D82B76F669B}" type="presParOf" srcId="{414D974F-F5B3-47F5-94CC-CA839B009827}" destId="{8B400412-59F5-4C95-A68C-AD4B9E73D77B}" srcOrd="1" destOrd="0" presId="urn:microsoft.com/office/officeart/2008/layout/LinedList"/>
    <dgm:cxn modelId="{2000C2C2-AC61-47C6-99B6-B63591193F53}" type="presParOf" srcId="{899A2037-D113-46B4-A940-A3944E27783B}" destId="{C19FCF64-01E1-472F-86BA-58922AE7D19E}" srcOrd="10" destOrd="0" presId="urn:microsoft.com/office/officeart/2008/layout/LinedList"/>
    <dgm:cxn modelId="{797769E4-6392-4413-9B6A-5BFCC07E80A0}" type="presParOf" srcId="{899A2037-D113-46B4-A940-A3944E27783B}" destId="{49CD0C21-7399-445A-A016-97FD312D44A9}" srcOrd="11" destOrd="0" presId="urn:microsoft.com/office/officeart/2008/layout/LinedList"/>
    <dgm:cxn modelId="{2365EA8C-7EA0-4FA7-A6A9-7303C5FF1484}" type="presParOf" srcId="{49CD0C21-7399-445A-A016-97FD312D44A9}" destId="{845CBA86-EF99-4DC5-99B4-C33340DDB82B}" srcOrd="0" destOrd="0" presId="urn:microsoft.com/office/officeart/2008/layout/LinedList"/>
    <dgm:cxn modelId="{6D5FD592-C011-493E-86B9-27CCF4764874}" type="presParOf" srcId="{49CD0C21-7399-445A-A016-97FD312D44A9}" destId="{0F777850-A63D-4407-B361-84CE3196A3C5}" srcOrd="1" destOrd="0" presId="urn:microsoft.com/office/officeart/2008/layout/LinedList"/>
    <dgm:cxn modelId="{190CB67F-1A86-4DD9-8537-8652A4E9CA3C}" type="presParOf" srcId="{899A2037-D113-46B4-A940-A3944E27783B}" destId="{9949B805-7FA1-4EFF-8F29-DF78C6DE4F00}" srcOrd="12" destOrd="0" presId="urn:microsoft.com/office/officeart/2008/layout/LinedList"/>
    <dgm:cxn modelId="{964B4BF7-A25A-4F1A-A42B-D52C0CAD1A19}" type="presParOf" srcId="{899A2037-D113-46B4-A940-A3944E27783B}" destId="{D7EA2BC7-B5F0-4769-8635-9E043E970CCE}" srcOrd="13" destOrd="0" presId="urn:microsoft.com/office/officeart/2008/layout/LinedList"/>
    <dgm:cxn modelId="{3E84D490-3F5E-4971-A97A-441D6CDCB558}" type="presParOf" srcId="{D7EA2BC7-B5F0-4769-8635-9E043E970CCE}" destId="{BDD491D9-BA78-4F01-9718-C5FD2699F714}" srcOrd="0" destOrd="0" presId="urn:microsoft.com/office/officeart/2008/layout/LinedList"/>
    <dgm:cxn modelId="{5722B610-016F-40BD-91BA-01A8F08F55BC}" type="presParOf" srcId="{D7EA2BC7-B5F0-4769-8635-9E043E970CCE}" destId="{DF87C693-E142-41F9-8987-16FFA570E23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6F3B6-29BD-4826-8FC7-062CBE3C04CF}"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D6180FC7-10A5-4BED-AE39-7CD75B04044D}">
      <dgm:prSet/>
      <dgm:spPr/>
      <dgm:t>
        <a:bodyPr/>
        <a:lstStyle/>
        <a:p>
          <a:r>
            <a:rPr lang="en-US" b="1"/>
            <a:t>Location-Based Recommendations:</a:t>
          </a:r>
          <a:r>
            <a:rPr lang="en-US"/>
            <a:t> Suggests nearby facilities.</a:t>
          </a:r>
        </a:p>
      </dgm:t>
    </dgm:pt>
    <dgm:pt modelId="{E05B6BC1-4454-4EC4-8361-B0A73805087A}" type="parTrans" cxnId="{F8CE7A4C-3FC3-48CB-8E5F-DE5EF2F36915}">
      <dgm:prSet/>
      <dgm:spPr/>
      <dgm:t>
        <a:bodyPr/>
        <a:lstStyle/>
        <a:p>
          <a:endParaRPr lang="en-US"/>
        </a:p>
      </dgm:t>
    </dgm:pt>
    <dgm:pt modelId="{8086E4BC-42F8-4F16-9793-42A3406E3635}" type="sibTrans" cxnId="{F8CE7A4C-3FC3-48CB-8E5F-DE5EF2F36915}">
      <dgm:prSet/>
      <dgm:spPr/>
      <dgm:t>
        <a:bodyPr/>
        <a:lstStyle/>
        <a:p>
          <a:endParaRPr lang="en-US"/>
        </a:p>
      </dgm:t>
    </dgm:pt>
    <dgm:pt modelId="{43F91C8F-24B0-4F0D-BB4F-66314CF6E098}">
      <dgm:prSet/>
      <dgm:spPr/>
      <dgm:t>
        <a:bodyPr/>
        <a:lstStyle/>
        <a:p>
          <a:r>
            <a:rPr lang="en-US" b="1"/>
            <a:t>Performance Ranking:</a:t>
          </a:r>
          <a:r>
            <a:rPr lang="en-US"/>
            <a:t> Ranks facilities based on medical outcomes.</a:t>
          </a:r>
        </a:p>
      </dgm:t>
    </dgm:pt>
    <dgm:pt modelId="{ADCD68B5-B4CE-481B-98D3-9986A5974F78}" type="parTrans" cxnId="{9BF9BE19-A69B-409B-AD6C-4B282DE1C5D2}">
      <dgm:prSet/>
      <dgm:spPr/>
      <dgm:t>
        <a:bodyPr/>
        <a:lstStyle/>
        <a:p>
          <a:endParaRPr lang="en-US"/>
        </a:p>
      </dgm:t>
    </dgm:pt>
    <dgm:pt modelId="{1317766A-585E-4015-860E-677F64687314}" type="sibTrans" cxnId="{9BF9BE19-A69B-409B-AD6C-4B282DE1C5D2}">
      <dgm:prSet/>
      <dgm:spPr/>
      <dgm:t>
        <a:bodyPr/>
        <a:lstStyle/>
        <a:p>
          <a:endParaRPr lang="en-US"/>
        </a:p>
      </dgm:t>
    </dgm:pt>
    <dgm:pt modelId="{9B2B2AEE-A2C8-415A-B926-E6E86A50108F}">
      <dgm:prSet/>
      <dgm:spPr/>
      <dgm:t>
        <a:bodyPr/>
        <a:lstStyle/>
        <a:p>
          <a:r>
            <a:rPr lang="en-US" b="1"/>
            <a:t>Accessibility:</a:t>
          </a:r>
          <a:r>
            <a:rPr lang="en-US"/>
            <a:t> Ensures recommended facilities are within reach.</a:t>
          </a:r>
        </a:p>
      </dgm:t>
    </dgm:pt>
    <dgm:pt modelId="{A15512D4-F076-4A4D-AF94-8740C7CC8CD9}" type="parTrans" cxnId="{5E98D454-649B-4698-BBA6-A68ECF1819C9}">
      <dgm:prSet/>
      <dgm:spPr/>
      <dgm:t>
        <a:bodyPr/>
        <a:lstStyle/>
        <a:p>
          <a:endParaRPr lang="en-US"/>
        </a:p>
      </dgm:t>
    </dgm:pt>
    <dgm:pt modelId="{82EA9087-3C04-4146-BE72-D4798B789050}" type="sibTrans" cxnId="{5E98D454-649B-4698-BBA6-A68ECF1819C9}">
      <dgm:prSet/>
      <dgm:spPr/>
      <dgm:t>
        <a:bodyPr/>
        <a:lstStyle/>
        <a:p>
          <a:endParaRPr lang="en-US"/>
        </a:p>
      </dgm:t>
    </dgm:pt>
    <dgm:pt modelId="{23A9EFAA-FEE4-4578-AFC3-1D2AF103F7D0}">
      <dgm:prSet/>
      <dgm:spPr/>
      <dgm:t>
        <a:bodyPr/>
        <a:lstStyle/>
        <a:p>
          <a:r>
            <a:rPr lang="en-US" b="1"/>
            <a:t>Personalized Healthcare:</a:t>
          </a:r>
          <a:r>
            <a:rPr lang="en-US"/>
            <a:t> Tailors recommendations to specific conditions.</a:t>
          </a:r>
        </a:p>
      </dgm:t>
    </dgm:pt>
    <dgm:pt modelId="{B50AC560-5D6C-4B4C-A5D5-E2F70AB81964}" type="parTrans" cxnId="{BA3493FC-0493-4959-B94D-53791FD45F9F}">
      <dgm:prSet/>
      <dgm:spPr/>
      <dgm:t>
        <a:bodyPr/>
        <a:lstStyle/>
        <a:p>
          <a:endParaRPr lang="en-US"/>
        </a:p>
      </dgm:t>
    </dgm:pt>
    <dgm:pt modelId="{AADA2091-BA3D-47DF-B660-8D6C5036D10A}" type="sibTrans" cxnId="{BA3493FC-0493-4959-B94D-53791FD45F9F}">
      <dgm:prSet/>
      <dgm:spPr/>
      <dgm:t>
        <a:bodyPr/>
        <a:lstStyle/>
        <a:p>
          <a:endParaRPr lang="en-US"/>
        </a:p>
      </dgm:t>
    </dgm:pt>
    <dgm:pt modelId="{C4F6B0B3-7E70-438C-8DC6-F772B7895C78}">
      <dgm:prSet/>
      <dgm:spPr/>
      <dgm:t>
        <a:bodyPr/>
        <a:lstStyle/>
        <a:p>
          <a:r>
            <a:rPr lang="en-US" b="1" dirty="0"/>
            <a:t>Goal: Empower</a:t>
          </a:r>
          <a:r>
            <a:rPr lang="en-US" dirty="0"/>
            <a:t> patients with informed decisions about healthcare facilities.</a:t>
          </a:r>
        </a:p>
      </dgm:t>
    </dgm:pt>
    <dgm:pt modelId="{9D28FDE0-6D45-49B9-BA80-22CA899BCB0E}" type="parTrans" cxnId="{3AEDCD59-D91E-46BB-A239-171844B3528C}">
      <dgm:prSet/>
      <dgm:spPr/>
      <dgm:t>
        <a:bodyPr/>
        <a:lstStyle/>
        <a:p>
          <a:endParaRPr lang="en-US"/>
        </a:p>
      </dgm:t>
    </dgm:pt>
    <dgm:pt modelId="{1AB31830-0CEF-4ABC-81CC-513B10B9B920}" type="sibTrans" cxnId="{3AEDCD59-D91E-46BB-A239-171844B3528C}">
      <dgm:prSet/>
      <dgm:spPr/>
      <dgm:t>
        <a:bodyPr/>
        <a:lstStyle/>
        <a:p>
          <a:endParaRPr lang="en-US"/>
        </a:p>
      </dgm:t>
    </dgm:pt>
    <dgm:pt modelId="{D65DAB7A-3700-4E1F-B952-2026EF5698B9}" type="pres">
      <dgm:prSet presAssocID="{7266F3B6-29BD-4826-8FC7-062CBE3C04CF}" presName="vert0" presStyleCnt="0">
        <dgm:presLayoutVars>
          <dgm:dir/>
          <dgm:animOne val="branch"/>
          <dgm:animLvl val="lvl"/>
        </dgm:presLayoutVars>
      </dgm:prSet>
      <dgm:spPr/>
    </dgm:pt>
    <dgm:pt modelId="{D696414A-DF9C-48B2-97B9-25432753E334}" type="pres">
      <dgm:prSet presAssocID="{D6180FC7-10A5-4BED-AE39-7CD75B04044D}" presName="thickLine" presStyleLbl="alignNode1" presStyleIdx="0" presStyleCnt="5"/>
      <dgm:spPr/>
    </dgm:pt>
    <dgm:pt modelId="{4BB09B43-360D-46E7-8C5B-06D27B34821C}" type="pres">
      <dgm:prSet presAssocID="{D6180FC7-10A5-4BED-AE39-7CD75B04044D}" presName="horz1" presStyleCnt="0"/>
      <dgm:spPr/>
    </dgm:pt>
    <dgm:pt modelId="{CBF6BD0C-9576-4A4E-B204-2F42ACB6F46A}" type="pres">
      <dgm:prSet presAssocID="{D6180FC7-10A5-4BED-AE39-7CD75B04044D}" presName="tx1" presStyleLbl="revTx" presStyleIdx="0" presStyleCnt="5"/>
      <dgm:spPr/>
    </dgm:pt>
    <dgm:pt modelId="{67989475-585A-436D-93C2-36B6EE820EC2}" type="pres">
      <dgm:prSet presAssocID="{D6180FC7-10A5-4BED-AE39-7CD75B04044D}" presName="vert1" presStyleCnt="0"/>
      <dgm:spPr/>
    </dgm:pt>
    <dgm:pt modelId="{A07C7B40-6254-4DC7-84CB-98E3E837EEDC}" type="pres">
      <dgm:prSet presAssocID="{43F91C8F-24B0-4F0D-BB4F-66314CF6E098}" presName="thickLine" presStyleLbl="alignNode1" presStyleIdx="1" presStyleCnt="5"/>
      <dgm:spPr/>
    </dgm:pt>
    <dgm:pt modelId="{DB0C807F-B21C-454C-B213-E66E65FCBEC1}" type="pres">
      <dgm:prSet presAssocID="{43F91C8F-24B0-4F0D-BB4F-66314CF6E098}" presName="horz1" presStyleCnt="0"/>
      <dgm:spPr/>
    </dgm:pt>
    <dgm:pt modelId="{F31A902A-C50E-4670-8599-62E56F7B31CA}" type="pres">
      <dgm:prSet presAssocID="{43F91C8F-24B0-4F0D-BB4F-66314CF6E098}" presName="tx1" presStyleLbl="revTx" presStyleIdx="1" presStyleCnt="5"/>
      <dgm:spPr/>
    </dgm:pt>
    <dgm:pt modelId="{EBD252B3-2AA8-4F6B-ACB6-2CCE06DC3026}" type="pres">
      <dgm:prSet presAssocID="{43F91C8F-24B0-4F0D-BB4F-66314CF6E098}" presName="vert1" presStyleCnt="0"/>
      <dgm:spPr/>
    </dgm:pt>
    <dgm:pt modelId="{4F2C3502-6222-41DE-98CF-B9F425877F78}" type="pres">
      <dgm:prSet presAssocID="{9B2B2AEE-A2C8-415A-B926-E6E86A50108F}" presName="thickLine" presStyleLbl="alignNode1" presStyleIdx="2" presStyleCnt="5"/>
      <dgm:spPr/>
    </dgm:pt>
    <dgm:pt modelId="{F74E083F-9687-4D11-A6B0-B5A9D619277F}" type="pres">
      <dgm:prSet presAssocID="{9B2B2AEE-A2C8-415A-B926-E6E86A50108F}" presName="horz1" presStyleCnt="0"/>
      <dgm:spPr/>
    </dgm:pt>
    <dgm:pt modelId="{B621C3F5-8973-4370-9CAB-3D58348170E2}" type="pres">
      <dgm:prSet presAssocID="{9B2B2AEE-A2C8-415A-B926-E6E86A50108F}" presName="tx1" presStyleLbl="revTx" presStyleIdx="2" presStyleCnt="5"/>
      <dgm:spPr/>
    </dgm:pt>
    <dgm:pt modelId="{97E9A032-423A-47E8-BACC-6CF8D79BBC36}" type="pres">
      <dgm:prSet presAssocID="{9B2B2AEE-A2C8-415A-B926-E6E86A50108F}" presName="vert1" presStyleCnt="0"/>
      <dgm:spPr/>
    </dgm:pt>
    <dgm:pt modelId="{055124D7-A9FF-4CD6-872B-167577691A60}" type="pres">
      <dgm:prSet presAssocID="{23A9EFAA-FEE4-4578-AFC3-1D2AF103F7D0}" presName="thickLine" presStyleLbl="alignNode1" presStyleIdx="3" presStyleCnt="5"/>
      <dgm:spPr/>
    </dgm:pt>
    <dgm:pt modelId="{BD43A06A-65AC-45C5-984F-86AE958AC36D}" type="pres">
      <dgm:prSet presAssocID="{23A9EFAA-FEE4-4578-AFC3-1D2AF103F7D0}" presName="horz1" presStyleCnt="0"/>
      <dgm:spPr/>
    </dgm:pt>
    <dgm:pt modelId="{8EC87F7F-E0A9-4702-A5B8-F6E43CE10957}" type="pres">
      <dgm:prSet presAssocID="{23A9EFAA-FEE4-4578-AFC3-1D2AF103F7D0}" presName="tx1" presStyleLbl="revTx" presStyleIdx="3" presStyleCnt="5"/>
      <dgm:spPr/>
    </dgm:pt>
    <dgm:pt modelId="{94D8DAB8-4E47-4D58-83D8-AA8F2BF3BDF5}" type="pres">
      <dgm:prSet presAssocID="{23A9EFAA-FEE4-4578-AFC3-1D2AF103F7D0}" presName="vert1" presStyleCnt="0"/>
      <dgm:spPr/>
    </dgm:pt>
    <dgm:pt modelId="{0D5056FB-5BEB-436E-9F6A-6D00C7BCD5B1}" type="pres">
      <dgm:prSet presAssocID="{C4F6B0B3-7E70-438C-8DC6-F772B7895C78}" presName="thickLine" presStyleLbl="alignNode1" presStyleIdx="4" presStyleCnt="5"/>
      <dgm:spPr/>
    </dgm:pt>
    <dgm:pt modelId="{F4486444-FED3-4642-B18D-BCE31832154F}" type="pres">
      <dgm:prSet presAssocID="{C4F6B0B3-7E70-438C-8DC6-F772B7895C78}" presName="horz1" presStyleCnt="0"/>
      <dgm:spPr/>
    </dgm:pt>
    <dgm:pt modelId="{4F04BA13-9094-4009-B65C-EDD85FBC22CE}" type="pres">
      <dgm:prSet presAssocID="{C4F6B0B3-7E70-438C-8DC6-F772B7895C78}" presName="tx1" presStyleLbl="revTx" presStyleIdx="4" presStyleCnt="5"/>
      <dgm:spPr/>
    </dgm:pt>
    <dgm:pt modelId="{63F5E7C6-6F04-4659-80BD-A91F5148D3B0}" type="pres">
      <dgm:prSet presAssocID="{C4F6B0B3-7E70-438C-8DC6-F772B7895C78}" presName="vert1" presStyleCnt="0"/>
      <dgm:spPr/>
    </dgm:pt>
  </dgm:ptLst>
  <dgm:cxnLst>
    <dgm:cxn modelId="{7B5EA20B-F8E5-49BA-BAE5-2A2648259127}" type="presOf" srcId="{23A9EFAA-FEE4-4578-AFC3-1D2AF103F7D0}" destId="{8EC87F7F-E0A9-4702-A5B8-F6E43CE10957}" srcOrd="0" destOrd="0" presId="urn:microsoft.com/office/officeart/2008/layout/LinedList"/>
    <dgm:cxn modelId="{74B04912-E7E8-4D12-9BBA-B3DC6DBC382E}" type="presOf" srcId="{9B2B2AEE-A2C8-415A-B926-E6E86A50108F}" destId="{B621C3F5-8973-4370-9CAB-3D58348170E2}" srcOrd="0" destOrd="0" presId="urn:microsoft.com/office/officeart/2008/layout/LinedList"/>
    <dgm:cxn modelId="{9BF9BE19-A69B-409B-AD6C-4B282DE1C5D2}" srcId="{7266F3B6-29BD-4826-8FC7-062CBE3C04CF}" destId="{43F91C8F-24B0-4F0D-BB4F-66314CF6E098}" srcOrd="1" destOrd="0" parTransId="{ADCD68B5-B4CE-481B-98D3-9986A5974F78}" sibTransId="{1317766A-585E-4015-860E-677F64687314}"/>
    <dgm:cxn modelId="{DBE0D12F-5144-4C9D-B3AD-14B2C0D778AD}" type="presOf" srcId="{C4F6B0B3-7E70-438C-8DC6-F772B7895C78}" destId="{4F04BA13-9094-4009-B65C-EDD85FBC22CE}" srcOrd="0" destOrd="0" presId="urn:microsoft.com/office/officeart/2008/layout/LinedList"/>
    <dgm:cxn modelId="{F8CE7A4C-3FC3-48CB-8E5F-DE5EF2F36915}" srcId="{7266F3B6-29BD-4826-8FC7-062CBE3C04CF}" destId="{D6180FC7-10A5-4BED-AE39-7CD75B04044D}" srcOrd="0" destOrd="0" parTransId="{E05B6BC1-4454-4EC4-8361-B0A73805087A}" sibTransId="{8086E4BC-42F8-4F16-9793-42A3406E3635}"/>
    <dgm:cxn modelId="{5E98D454-649B-4698-BBA6-A68ECF1819C9}" srcId="{7266F3B6-29BD-4826-8FC7-062CBE3C04CF}" destId="{9B2B2AEE-A2C8-415A-B926-E6E86A50108F}" srcOrd="2" destOrd="0" parTransId="{A15512D4-F076-4A4D-AF94-8740C7CC8CD9}" sibTransId="{82EA9087-3C04-4146-BE72-D4798B789050}"/>
    <dgm:cxn modelId="{3AEDCD59-D91E-46BB-A239-171844B3528C}" srcId="{7266F3B6-29BD-4826-8FC7-062CBE3C04CF}" destId="{C4F6B0B3-7E70-438C-8DC6-F772B7895C78}" srcOrd="4" destOrd="0" parTransId="{9D28FDE0-6D45-49B9-BA80-22CA899BCB0E}" sibTransId="{1AB31830-0CEF-4ABC-81CC-513B10B9B920}"/>
    <dgm:cxn modelId="{12C646A7-EFE1-4B90-A3DF-37877A03A3CA}" type="presOf" srcId="{7266F3B6-29BD-4826-8FC7-062CBE3C04CF}" destId="{D65DAB7A-3700-4E1F-B952-2026EF5698B9}" srcOrd="0" destOrd="0" presId="urn:microsoft.com/office/officeart/2008/layout/LinedList"/>
    <dgm:cxn modelId="{1EFFCCB9-003C-44DC-A5C0-D077EB586D28}" type="presOf" srcId="{43F91C8F-24B0-4F0D-BB4F-66314CF6E098}" destId="{F31A902A-C50E-4670-8599-62E56F7B31CA}" srcOrd="0" destOrd="0" presId="urn:microsoft.com/office/officeart/2008/layout/LinedList"/>
    <dgm:cxn modelId="{BA3493FC-0493-4959-B94D-53791FD45F9F}" srcId="{7266F3B6-29BD-4826-8FC7-062CBE3C04CF}" destId="{23A9EFAA-FEE4-4578-AFC3-1D2AF103F7D0}" srcOrd="3" destOrd="0" parTransId="{B50AC560-5D6C-4B4C-A5D5-E2F70AB81964}" sibTransId="{AADA2091-BA3D-47DF-B660-8D6C5036D10A}"/>
    <dgm:cxn modelId="{A52248FF-FF51-415E-BADF-A97F9220DD01}" type="presOf" srcId="{D6180FC7-10A5-4BED-AE39-7CD75B04044D}" destId="{CBF6BD0C-9576-4A4E-B204-2F42ACB6F46A}" srcOrd="0" destOrd="0" presId="urn:microsoft.com/office/officeart/2008/layout/LinedList"/>
    <dgm:cxn modelId="{B6E74606-20E3-4F69-BE23-3C022F2DF144}" type="presParOf" srcId="{D65DAB7A-3700-4E1F-B952-2026EF5698B9}" destId="{D696414A-DF9C-48B2-97B9-25432753E334}" srcOrd="0" destOrd="0" presId="urn:microsoft.com/office/officeart/2008/layout/LinedList"/>
    <dgm:cxn modelId="{3A8FD91B-FB0C-4773-8546-81901C4F5E7B}" type="presParOf" srcId="{D65DAB7A-3700-4E1F-B952-2026EF5698B9}" destId="{4BB09B43-360D-46E7-8C5B-06D27B34821C}" srcOrd="1" destOrd="0" presId="urn:microsoft.com/office/officeart/2008/layout/LinedList"/>
    <dgm:cxn modelId="{8022C53A-430A-4A2D-80E8-A492FF641921}" type="presParOf" srcId="{4BB09B43-360D-46E7-8C5B-06D27B34821C}" destId="{CBF6BD0C-9576-4A4E-B204-2F42ACB6F46A}" srcOrd="0" destOrd="0" presId="urn:microsoft.com/office/officeart/2008/layout/LinedList"/>
    <dgm:cxn modelId="{C1111FC6-4718-4D36-BDD2-75FF9FAE5372}" type="presParOf" srcId="{4BB09B43-360D-46E7-8C5B-06D27B34821C}" destId="{67989475-585A-436D-93C2-36B6EE820EC2}" srcOrd="1" destOrd="0" presId="urn:microsoft.com/office/officeart/2008/layout/LinedList"/>
    <dgm:cxn modelId="{17152864-85A0-4395-B03E-BDBBB16CB4EC}" type="presParOf" srcId="{D65DAB7A-3700-4E1F-B952-2026EF5698B9}" destId="{A07C7B40-6254-4DC7-84CB-98E3E837EEDC}" srcOrd="2" destOrd="0" presId="urn:microsoft.com/office/officeart/2008/layout/LinedList"/>
    <dgm:cxn modelId="{42A5C67B-41F2-4E96-B479-AA9365A08192}" type="presParOf" srcId="{D65DAB7A-3700-4E1F-B952-2026EF5698B9}" destId="{DB0C807F-B21C-454C-B213-E66E65FCBEC1}" srcOrd="3" destOrd="0" presId="urn:microsoft.com/office/officeart/2008/layout/LinedList"/>
    <dgm:cxn modelId="{F1CA5415-2AEF-4616-83DE-DD44FDA02C06}" type="presParOf" srcId="{DB0C807F-B21C-454C-B213-E66E65FCBEC1}" destId="{F31A902A-C50E-4670-8599-62E56F7B31CA}" srcOrd="0" destOrd="0" presId="urn:microsoft.com/office/officeart/2008/layout/LinedList"/>
    <dgm:cxn modelId="{C72EC636-66EC-43EE-AFF4-99B89FF75461}" type="presParOf" srcId="{DB0C807F-B21C-454C-B213-E66E65FCBEC1}" destId="{EBD252B3-2AA8-4F6B-ACB6-2CCE06DC3026}" srcOrd="1" destOrd="0" presId="urn:microsoft.com/office/officeart/2008/layout/LinedList"/>
    <dgm:cxn modelId="{8C751D37-0CFE-411E-A5F4-61519B47F928}" type="presParOf" srcId="{D65DAB7A-3700-4E1F-B952-2026EF5698B9}" destId="{4F2C3502-6222-41DE-98CF-B9F425877F78}" srcOrd="4" destOrd="0" presId="urn:microsoft.com/office/officeart/2008/layout/LinedList"/>
    <dgm:cxn modelId="{AE6CE42B-5C37-4E34-9671-681DD8EC0620}" type="presParOf" srcId="{D65DAB7A-3700-4E1F-B952-2026EF5698B9}" destId="{F74E083F-9687-4D11-A6B0-B5A9D619277F}" srcOrd="5" destOrd="0" presId="urn:microsoft.com/office/officeart/2008/layout/LinedList"/>
    <dgm:cxn modelId="{C2BE1744-2971-4137-BECE-B804166161E2}" type="presParOf" srcId="{F74E083F-9687-4D11-A6B0-B5A9D619277F}" destId="{B621C3F5-8973-4370-9CAB-3D58348170E2}" srcOrd="0" destOrd="0" presId="urn:microsoft.com/office/officeart/2008/layout/LinedList"/>
    <dgm:cxn modelId="{0EDDB77D-10E1-42D1-861F-84B7B4B9933E}" type="presParOf" srcId="{F74E083F-9687-4D11-A6B0-B5A9D619277F}" destId="{97E9A032-423A-47E8-BACC-6CF8D79BBC36}" srcOrd="1" destOrd="0" presId="urn:microsoft.com/office/officeart/2008/layout/LinedList"/>
    <dgm:cxn modelId="{7B64C8DF-789C-4837-BBC1-17F8CB0DC750}" type="presParOf" srcId="{D65DAB7A-3700-4E1F-B952-2026EF5698B9}" destId="{055124D7-A9FF-4CD6-872B-167577691A60}" srcOrd="6" destOrd="0" presId="urn:microsoft.com/office/officeart/2008/layout/LinedList"/>
    <dgm:cxn modelId="{3243AE66-4C32-4A3F-9169-2A6267C35DF5}" type="presParOf" srcId="{D65DAB7A-3700-4E1F-B952-2026EF5698B9}" destId="{BD43A06A-65AC-45C5-984F-86AE958AC36D}" srcOrd="7" destOrd="0" presId="urn:microsoft.com/office/officeart/2008/layout/LinedList"/>
    <dgm:cxn modelId="{B35998D3-E7A0-4D49-B86A-453B6C156A3E}" type="presParOf" srcId="{BD43A06A-65AC-45C5-984F-86AE958AC36D}" destId="{8EC87F7F-E0A9-4702-A5B8-F6E43CE10957}" srcOrd="0" destOrd="0" presId="urn:microsoft.com/office/officeart/2008/layout/LinedList"/>
    <dgm:cxn modelId="{85FBDFF0-5852-4CE9-9BEB-E5E7879724D8}" type="presParOf" srcId="{BD43A06A-65AC-45C5-984F-86AE958AC36D}" destId="{94D8DAB8-4E47-4D58-83D8-AA8F2BF3BDF5}" srcOrd="1" destOrd="0" presId="urn:microsoft.com/office/officeart/2008/layout/LinedList"/>
    <dgm:cxn modelId="{3EA556AB-D20C-471A-ACE7-00D1AFDBAC01}" type="presParOf" srcId="{D65DAB7A-3700-4E1F-B952-2026EF5698B9}" destId="{0D5056FB-5BEB-436E-9F6A-6D00C7BCD5B1}" srcOrd="8" destOrd="0" presId="urn:microsoft.com/office/officeart/2008/layout/LinedList"/>
    <dgm:cxn modelId="{990A4B2E-6F4C-4CEE-895C-7C8C4D0E80D3}" type="presParOf" srcId="{D65DAB7A-3700-4E1F-B952-2026EF5698B9}" destId="{F4486444-FED3-4642-B18D-BCE31832154F}" srcOrd="9" destOrd="0" presId="urn:microsoft.com/office/officeart/2008/layout/LinedList"/>
    <dgm:cxn modelId="{0347ACB2-725D-4B51-890E-688A539638F4}" type="presParOf" srcId="{F4486444-FED3-4642-B18D-BCE31832154F}" destId="{4F04BA13-9094-4009-B65C-EDD85FBC22CE}" srcOrd="0" destOrd="0" presId="urn:microsoft.com/office/officeart/2008/layout/LinedList"/>
    <dgm:cxn modelId="{579A9159-C483-4DD7-A6E4-577683951BA2}" type="presParOf" srcId="{F4486444-FED3-4642-B18D-BCE31832154F}" destId="{63F5E7C6-6F04-4659-80BD-A91F5148D3B0}"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D40A3E-BAD2-41F7-9FF4-7F4339EB351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77C4D29-C96F-445C-B485-4BD0250D4404}">
      <dgm:prSet/>
      <dgm:spPr/>
      <dgm:t>
        <a:bodyPr/>
        <a:lstStyle/>
        <a:p>
          <a:r>
            <a:rPr lang="en-US" b="1" dirty="0"/>
            <a:t>Business Need for the Healthcare Facility Performance Prediction System</a:t>
          </a:r>
          <a:endParaRPr lang="en-US" dirty="0"/>
        </a:p>
      </dgm:t>
    </dgm:pt>
    <dgm:pt modelId="{6871B394-EA9A-4546-9A1E-41EAD2D225F1}" type="parTrans" cxnId="{A92BC1DB-2845-4A25-AF28-13E83DE7CA47}">
      <dgm:prSet/>
      <dgm:spPr/>
      <dgm:t>
        <a:bodyPr/>
        <a:lstStyle/>
        <a:p>
          <a:endParaRPr lang="en-US"/>
        </a:p>
      </dgm:t>
    </dgm:pt>
    <dgm:pt modelId="{118E23A1-24B2-46B5-A295-E8999B51E4E3}" type="sibTrans" cxnId="{A92BC1DB-2845-4A25-AF28-13E83DE7CA47}">
      <dgm:prSet/>
      <dgm:spPr/>
      <dgm:t>
        <a:bodyPr/>
        <a:lstStyle/>
        <a:p>
          <a:endParaRPr lang="en-US"/>
        </a:p>
      </dgm:t>
    </dgm:pt>
    <dgm:pt modelId="{62B099A5-E8DD-4900-9EE4-E0FC7238F84D}">
      <dgm:prSet/>
      <dgm:spPr/>
      <dgm:t>
        <a:bodyPr/>
        <a:lstStyle/>
        <a:p>
          <a:r>
            <a:rPr lang="en-US" b="1"/>
            <a:t>Improved Access to Quality Care:</a:t>
          </a:r>
          <a:r>
            <a:rPr lang="en-US"/>
            <a:t> Helps patients find the best healthcare facilities based on location and medical needs.</a:t>
          </a:r>
        </a:p>
      </dgm:t>
    </dgm:pt>
    <dgm:pt modelId="{5E7FCC50-3B9E-4893-B106-A0D3AD588023}" type="parTrans" cxnId="{EEC24EA5-CACD-4552-B4AF-F1DE36FF1884}">
      <dgm:prSet/>
      <dgm:spPr/>
      <dgm:t>
        <a:bodyPr/>
        <a:lstStyle/>
        <a:p>
          <a:endParaRPr lang="en-US"/>
        </a:p>
      </dgm:t>
    </dgm:pt>
    <dgm:pt modelId="{DFAD08E6-CE33-4A4A-8B89-F953DAD4ECB1}" type="sibTrans" cxnId="{EEC24EA5-CACD-4552-B4AF-F1DE36FF1884}">
      <dgm:prSet/>
      <dgm:spPr/>
      <dgm:t>
        <a:bodyPr/>
        <a:lstStyle/>
        <a:p>
          <a:endParaRPr lang="en-US"/>
        </a:p>
      </dgm:t>
    </dgm:pt>
    <dgm:pt modelId="{830E22F2-C5F7-4255-B5F0-80B90007B3D4}">
      <dgm:prSet/>
      <dgm:spPr/>
      <dgm:t>
        <a:bodyPr/>
        <a:lstStyle/>
        <a:p>
          <a:r>
            <a:rPr lang="en-US" b="1"/>
            <a:t>Personalized Recommendations:</a:t>
          </a:r>
          <a:r>
            <a:rPr lang="en-US"/>
            <a:t> Tailors suggestions to each patient's condition, ensuring optimal care.</a:t>
          </a:r>
        </a:p>
      </dgm:t>
    </dgm:pt>
    <dgm:pt modelId="{75C494ED-EF36-43F7-A016-FD78F437F80F}" type="parTrans" cxnId="{C293762A-FC5A-42F0-A783-B710F5687FA3}">
      <dgm:prSet/>
      <dgm:spPr/>
      <dgm:t>
        <a:bodyPr/>
        <a:lstStyle/>
        <a:p>
          <a:endParaRPr lang="en-US"/>
        </a:p>
      </dgm:t>
    </dgm:pt>
    <dgm:pt modelId="{DD5853D0-337F-423A-9C2C-B2363B85E142}" type="sibTrans" cxnId="{C293762A-FC5A-42F0-A783-B710F5687FA3}">
      <dgm:prSet/>
      <dgm:spPr/>
      <dgm:t>
        <a:bodyPr/>
        <a:lstStyle/>
        <a:p>
          <a:endParaRPr lang="en-US"/>
        </a:p>
      </dgm:t>
    </dgm:pt>
    <dgm:pt modelId="{74A7B971-C62E-4686-8692-C7068072C708}">
      <dgm:prSet/>
      <dgm:spPr/>
      <dgm:t>
        <a:bodyPr/>
        <a:lstStyle/>
        <a:p>
          <a:r>
            <a:rPr lang="en-US" b="1"/>
            <a:t>Optimized Healthcare Resources:</a:t>
          </a:r>
          <a:r>
            <a:rPr lang="en-US"/>
            <a:t> Assists providers in improving services and allocating resources efficiently.</a:t>
          </a:r>
        </a:p>
      </dgm:t>
    </dgm:pt>
    <dgm:pt modelId="{CDADE78B-9BD6-40F7-AB73-782340AABE56}" type="parTrans" cxnId="{1CEF90A1-AC46-42DD-882D-0771CEC052B9}">
      <dgm:prSet/>
      <dgm:spPr/>
      <dgm:t>
        <a:bodyPr/>
        <a:lstStyle/>
        <a:p>
          <a:endParaRPr lang="en-US"/>
        </a:p>
      </dgm:t>
    </dgm:pt>
    <dgm:pt modelId="{1D8A1C1E-9945-4289-8407-F7E906BB7615}" type="sibTrans" cxnId="{1CEF90A1-AC46-42DD-882D-0771CEC052B9}">
      <dgm:prSet/>
      <dgm:spPr/>
      <dgm:t>
        <a:bodyPr/>
        <a:lstStyle/>
        <a:p>
          <a:endParaRPr lang="en-US"/>
        </a:p>
      </dgm:t>
    </dgm:pt>
    <dgm:pt modelId="{EE5FA97D-C052-4142-85F6-891B933D723D}">
      <dgm:prSet/>
      <dgm:spPr/>
      <dgm:t>
        <a:bodyPr/>
        <a:lstStyle/>
        <a:p>
          <a:r>
            <a:rPr lang="en-US" b="1"/>
            <a:t>Efficiency and Convenience:</a:t>
          </a:r>
          <a:r>
            <a:rPr lang="en-US"/>
            <a:t> Saves time by presenting a ranked list of nearby hospitals, minimizing delays.</a:t>
          </a:r>
        </a:p>
      </dgm:t>
    </dgm:pt>
    <dgm:pt modelId="{4B64E21E-3BDC-440A-B2F0-AAA156D03C43}" type="parTrans" cxnId="{C8AC4C52-7923-4894-B853-2818143FEB97}">
      <dgm:prSet/>
      <dgm:spPr/>
      <dgm:t>
        <a:bodyPr/>
        <a:lstStyle/>
        <a:p>
          <a:endParaRPr lang="en-US"/>
        </a:p>
      </dgm:t>
    </dgm:pt>
    <dgm:pt modelId="{0F2067CE-AE42-475F-AD1C-D0280ACD8E3E}" type="sibTrans" cxnId="{C8AC4C52-7923-4894-B853-2818143FEB97}">
      <dgm:prSet/>
      <dgm:spPr/>
      <dgm:t>
        <a:bodyPr/>
        <a:lstStyle/>
        <a:p>
          <a:endParaRPr lang="en-US"/>
        </a:p>
      </dgm:t>
    </dgm:pt>
    <dgm:pt modelId="{AD843644-54D4-4D11-AB51-4671B37EF28D}">
      <dgm:prSet/>
      <dgm:spPr/>
      <dgm:t>
        <a:bodyPr/>
        <a:lstStyle/>
        <a:p>
          <a:r>
            <a:rPr lang="en-US" b="1"/>
            <a:t>Data-Driven Decision Making:</a:t>
          </a:r>
          <a:r>
            <a:rPr lang="en-US"/>
            <a:t> Provides insights for better planning and policy-making for stakeholders.</a:t>
          </a:r>
        </a:p>
      </dgm:t>
    </dgm:pt>
    <dgm:pt modelId="{9FC1D4FC-195E-4DBA-8434-9545B57246A7}" type="parTrans" cxnId="{E781090D-C110-443D-B0D9-3B13E7E87EF1}">
      <dgm:prSet/>
      <dgm:spPr/>
      <dgm:t>
        <a:bodyPr/>
        <a:lstStyle/>
        <a:p>
          <a:endParaRPr lang="en-US"/>
        </a:p>
      </dgm:t>
    </dgm:pt>
    <dgm:pt modelId="{979D6B20-B5E7-42B4-B464-521A3BF3AB54}" type="sibTrans" cxnId="{E781090D-C110-443D-B0D9-3B13E7E87EF1}">
      <dgm:prSet/>
      <dgm:spPr/>
      <dgm:t>
        <a:bodyPr/>
        <a:lstStyle/>
        <a:p>
          <a:endParaRPr lang="en-US"/>
        </a:p>
      </dgm:t>
    </dgm:pt>
    <dgm:pt modelId="{F4619B4A-833E-4783-826D-85FB20158739}">
      <dgm:prSet/>
      <dgm:spPr/>
      <dgm:t>
        <a:bodyPr/>
        <a:lstStyle/>
        <a:p>
          <a:r>
            <a:rPr lang="en-US" b="1"/>
            <a:t>Increased Patient Trust:</a:t>
          </a:r>
          <a:r>
            <a:rPr lang="en-US"/>
            <a:t> Builds confidence through transparent facility performance data.</a:t>
          </a:r>
        </a:p>
      </dgm:t>
    </dgm:pt>
    <dgm:pt modelId="{3AD309AE-A932-4E29-9FC4-01FC652AA618}" type="parTrans" cxnId="{EA7567CA-F3D8-4C7E-8368-67D5D166794F}">
      <dgm:prSet/>
      <dgm:spPr/>
      <dgm:t>
        <a:bodyPr/>
        <a:lstStyle/>
        <a:p>
          <a:endParaRPr lang="en-US"/>
        </a:p>
      </dgm:t>
    </dgm:pt>
    <dgm:pt modelId="{AB42BBB3-7477-4791-8843-77A6FA93227C}" type="sibTrans" cxnId="{EA7567CA-F3D8-4C7E-8368-67D5D166794F}">
      <dgm:prSet/>
      <dgm:spPr/>
      <dgm:t>
        <a:bodyPr/>
        <a:lstStyle/>
        <a:p>
          <a:endParaRPr lang="en-US"/>
        </a:p>
      </dgm:t>
    </dgm:pt>
    <dgm:pt modelId="{A15C5C5A-B5DF-4A13-9ACC-50DF8B9488E7}">
      <dgm:prSet/>
      <dgm:spPr/>
      <dgm:t>
        <a:bodyPr/>
        <a:lstStyle/>
        <a:p>
          <a:r>
            <a:rPr lang="en-US" b="1"/>
            <a:t>Market Differentiation:</a:t>
          </a:r>
          <a:r>
            <a:rPr lang="en-US"/>
            <a:t> Allows healthcare providers to stand out by showcasing their performance quality.</a:t>
          </a:r>
        </a:p>
      </dgm:t>
    </dgm:pt>
    <dgm:pt modelId="{12300891-1163-45FC-AD1B-5A2B16CA9821}" type="parTrans" cxnId="{FE3621EC-0B8D-4B70-89BE-62BE321966F9}">
      <dgm:prSet/>
      <dgm:spPr/>
      <dgm:t>
        <a:bodyPr/>
        <a:lstStyle/>
        <a:p>
          <a:endParaRPr lang="en-US"/>
        </a:p>
      </dgm:t>
    </dgm:pt>
    <dgm:pt modelId="{5007687A-C1C3-4F40-A724-EA7B026F58E8}" type="sibTrans" cxnId="{FE3621EC-0B8D-4B70-89BE-62BE321966F9}">
      <dgm:prSet/>
      <dgm:spPr/>
      <dgm:t>
        <a:bodyPr/>
        <a:lstStyle/>
        <a:p>
          <a:endParaRPr lang="en-US"/>
        </a:p>
      </dgm:t>
    </dgm:pt>
    <dgm:pt modelId="{95097B6B-3183-452B-ABE9-B56C32E117B9}" type="pres">
      <dgm:prSet presAssocID="{B7D40A3E-BAD2-41F7-9FF4-7F4339EB3516}" presName="linear" presStyleCnt="0">
        <dgm:presLayoutVars>
          <dgm:animLvl val="lvl"/>
          <dgm:resizeHandles val="exact"/>
        </dgm:presLayoutVars>
      </dgm:prSet>
      <dgm:spPr/>
    </dgm:pt>
    <dgm:pt modelId="{C7395146-5287-46BF-BAAC-0A953D2AE301}" type="pres">
      <dgm:prSet presAssocID="{C77C4D29-C96F-445C-B485-4BD0250D4404}" presName="parentText" presStyleLbl="node1" presStyleIdx="0" presStyleCnt="8">
        <dgm:presLayoutVars>
          <dgm:chMax val="0"/>
          <dgm:bulletEnabled val="1"/>
        </dgm:presLayoutVars>
      </dgm:prSet>
      <dgm:spPr/>
    </dgm:pt>
    <dgm:pt modelId="{89C1D965-6260-4499-AF52-81156D3578E5}" type="pres">
      <dgm:prSet presAssocID="{118E23A1-24B2-46B5-A295-E8999B51E4E3}" presName="spacer" presStyleCnt="0"/>
      <dgm:spPr/>
    </dgm:pt>
    <dgm:pt modelId="{708411BB-3F08-48DE-92CB-44A9DD452575}" type="pres">
      <dgm:prSet presAssocID="{62B099A5-E8DD-4900-9EE4-E0FC7238F84D}" presName="parentText" presStyleLbl="node1" presStyleIdx="1" presStyleCnt="8">
        <dgm:presLayoutVars>
          <dgm:chMax val="0"/>
          <dgm:bulletEnabled val="1"/>
        </dgm:presLayoutVars>
      </dgm:prSet>
      <dgm:spPr/>
    </dgm:pt>
    <dgm:pt modelId="{FC4DAA0A-B106-4270-ACF2-6F3A8A884A03}" type="pres">
      <dgm:prSet presAssocID="{DFAD08E6-CE33-4A4A-8B89-F953DAD4ECB1}" presName="spacer" presStyleCnt="0"/>
      <dgm:spPr/>
    </dgm:pt>
    <dgm:pt modelId="{FB79838E-FAAE-4CD3-A08E-702E027D0EB9}" type="pres">
      <dgm:prSet presAssocID="{830E22F2-C5F7-4255-B5F0-80B90007B3D4}" presName="parentText" presStyleLbl="node1" presStyleIdx="2" presStyleCnt="8">
        <dgm:presLayoutVars>
          <dgm:chMax val="0"/>
          <dgm:bulletEnabled val="1"/>
        </dgm:presLayoutVars>
      </dgm:prSet>
      <dgm:spPr/>
    </dgm:pt>
    <dgm:pt modelId="{C1524D2F-9E28-4347-91E7-74F04E5B5035}" type="pres">
      <dgm:prSet presAssocID="{DD5853D0-337F-423A-9C2C-B2363B85E142}" presName="spacer" presStyleCnt="0"/>
      <dgm:spPr/>
    </dgm:pt>
    <dgm:pt modelId="{FB1A0423-A2ED-415E-8CF6-64FEFD97E3F3}" type="pres">
      <dgm:prSet presAssocID="{74A7B971-C62E-4686-8692-C7068072C708}" presName="parentText" presStyleLbl="node1" presStyleIdx="3" presStyleCnt="8">
        <dgm:presLayoutVars>
          <dgm:chMax val="0"/>
          <dgm:bulletEnabled val="1"/>
        </dgm:presLayoutVars>
      </dgm:prSet>
      <dgm:spPr/>
    </dgm:pt>
    <dgm:pt modelId="{A6F8232B-E47B-446B-9FDE-AFE0E35D51BB}" type="pres">
      <dgm:prSet presAssocID="{1D8A1C1E-9945-4289-8407-F7E906BB7615}" presName="spacer" presStyleCnt="0"/>
      <dgm:spPr/>
    </dgm:pt>
    <dgm:pt modelId="{C988DA17-2DCC-40A7-96E9-C527025B3355}" type="pres">
      <dgm:prSet presAssocID="{EE5FA97D-C052-4142-85F6-891B933D723D}" presName="parentText" presStyleLbl="node1" presStyleIdx="4" presStyleCnt="8">
        <dgm:presLayoutVars>
          <dgm:chMax val="0"/>
          <dgm:bulletEnabled val="1"/>
        </dgm:presLayoutVars>
      </dgm:prSet>
      <dgm:spPr/>
    </dgm:pt>
    <dgm:pt modelId="{09BDCACA-3914-4C37-A29A-BACD0B1AAD27}" type="pres">
      <dgm:prSet presAssocID="{0F2067CE-AE42-475F-AD1C-D0280ACD8E3E}" presName="spacer" presStyleCnt="0"/>
      <dgm:spPr/>
    </dgm:pt>
    <dgm:pt modelId="{22EC80BD-9563-4E54-8DA3-71D0E007C3D7}" type="pres">
      <dgm:prSet presAssocID="{AD843644-54D4-4D11-AB51-4671B37EF28D}" presName="parentText" presStyleLbl="node1" presStyleIdx="5" presStyleCnt="8">
        <dgm:presLayoutVars>
          <dgm:chMax val="0"/>
          <dgm:bulletEnabled val="1"/>
        </dgm:presLayoutVars>
      </dgm:prSet>
      <dgm:spPr/>
    </dgm:pt>
    <dgm:pt modelId="{2F35D00B-7A42-4DB2-BFF2-40B1309E4B12}" type="pres">
      <dgm:prSet presAssocID="{979D6B20-B5E7-42B4-B464-521A3BF3AB54}" presName="spacer" presStyleCnt="0"/>
      <dgm:spPr/>
    </dgm:pt>
    <dgm:pt modelId="{E0C5B7E7-32F9-4BF3-9FB1-E3550A11622C}" type="pres">
      <dgm:prSet presAssocID="{F4619B4A-833E-4783-826D-85FB20158739}" presName="parentText" presStyleLbl="node1" presStyleIdx="6" presStyleCnt="8">
        <dgm:presLayoutVars>
          <dgm:chMax val="0"/>
          <dgm:bulletEnabled val="1"/>
        </dgm:presLayoutVars>
      </dgm:prSet>
      <dgm:spPr/>
    </dgm:pt>
    <dgm:pt modelId="{ECA6FB42-D794-48B8-8519-F2F3A128AAE0}" type="pres">
      <dgm:prSet presAssocID="{AB42BBB3-7477-4791-8843-77A6FA93227C}" presName="spacer" presStyleCnt="0"/>
      <dgm:spPr/>
    </dgm:pt>
    <dgm:pt modelId="{82F0C34F-FC05-41D8-8353-F980A088947B}" type="pres">
      <dgm:prSet presAssocID="{A15C5C5A-B5DF-4A13-9ACC-50DF8B9488E7}" presName="parentText" presStyleLbl="node1" presStyleIdx="7" presStyleCnt="8">
        <dgm:presLayoutVars>
          <dgm:chMax val="0"/>
          <dgm:bulletEnabled val="1"/>
        </dgm:presLayoutVars>
      </dgm:prSet>
      <dgm:spPr/>
    </dgm:pt>
  </dgm:ptLst>
  <dgm:cxnLst>
    <dgm:cxn modelId="{E781090D-C110-443D-B0D9-3B13E7E87EF1}" srcId="{B7D40A3E-BAD2-41F7-9FF4-7F4339EB3516}" destId="{AD843644-54D4-4D11-AB51-4671B37EF28D}" srcOrd="5" destOrd="0" parTransId="{9FC1D4FC-195E-4DBA-8434-9545B57246A7}" sibTransId="{979D6B20-B5E7-42B4-B464-521A3BF3AB54}"/>
    <dgm:cxn modelId="{24950C1C-8B44-4283-A405-4ECFC628D910}" type="presOf" srcId="{F4619B4A-833E-4783-826D-85FB20158739}" destId="{E0C5B7E7-32F9-4BF3-9FB1-E3550A11622C}" srcOrd="0" destOrd="0" presId="urn:microsoft.com/office/officeart/2005/8/layout/vList2"/>
    <dgm:cxn modelId="{C293762A-FC5A-42F0-A783-B710F5687FA3}" srcId="{B7D40A3E-BAD2-41F7-9FF4-7F4339EB3516}" destId="{830E22F2-C5F7-4255-B5F0-80B90007B3D4}" srcOrd="2" destOrd="0" parTransId="{75C494ED-EF36-43F7-A016-FD78F437F80F}" sibTransId="{DD5853D0-337F-423A-9C2C-B2363B85E142}"/>
    <dgm:cxn modelId="{4A1F333C-07A3-44F5-A7FD-E825453325F7}" type="presOf" srcId="{830E22F2-C5F7-4255-B5F0-80B90007B3D4}" destId="{FB79838E-FAAE-4CD3-A08E-702E027D0EB9}" srcOrd="0" destOrd="0" presId="urn:microsoft.com/office/officeart/2005/8/layout/vList2"/>
    <dgm:cxn modelId="{8A5F7163-E6B1-4E7A-9BC9-FE3627BE5869}" type="presOf" srcId="{A15C5C5A-B5DF-4A13-9ACC-50DF8B9488E7}" destId="{82F0C34F-FC05-41D8-8353-F980A088947B}" srcOrd="0" destOrd="0" presId="urn:microsoft.com/office/officeart/2005/8/layout/vList2"/>
    <dgm:cxn modelId="{E8D56C4C-B8EB-40C9-896C-78561B0EC60D}" type="presOf" srcId="{74A7B971-C62E-4686-8692-C7068072C708}" destId="{FB1A0423-A2ED-415E-8CF6-64FEFD97E3F3}" srcOrd="0" destOrd="0" presId="urn:microsoft.com/office/officeart/2005/8/layout/vList2"/>
    <dgm:cxn modelId="{C8AC4C52-7923-4894-B853-2818143FEB97}" srcId="{B7D40A3E-BAD2-41F7-9FF4-7F4339EB3516}" destId="{EE5FA97D-C052-4142-85F6-891B933D723D}" srcOrd="4" destOrd="0" parTransId="{4B64E21E-3BDC-440A-B2F0-AAA156D03C43}" sibTransId="{0F2067CE-AE42-475F-AD1C-D0280ACD8E3E}"/>
    <dgm:cxn modelId="{63245F7A-DA2C-415A-A1BA-572E40D987AF}" type="presOf" srcId="{AD843644-54D4-4D11-AB51-4671B37EF28D}" destId="{22EC80BD-9563-4E54-8DA3-71D0E007C3D7}" srcOrd="0" destOrd="0" presId="urn:microsoft.com/office/officeart/2005/8/layout/vList2"/>
    <dgm:cxn modelId="{2D53BC9E-8E22-41A5-83B1-ED239B1E46F9}" type="presOf" srcId="{62B099A5-E8DD-4900-9EE4-E0FC7238F84D}" destId="{708411BB-3F08-48DE-92CB-44A9DD452575}" srcOrd="0" destOrd="0" presId="urn:microsoft.com/office/officeart/2005/8/layout/vList2"/>
    <dgm:cxn modelId="{1CEF90A1-AC46-42DD-882D-0771CEC052B9}" srcId="{B7D40A3E-BAD2-41F7-9FF4-7F4339EB3516}" destId="{74A7B971-C62E-4686-8692-C7068072C708}" srcOrd="3" destOrd="0" parTransId="{CDADE78B-9BD6-40F7-AB73-782340AABE56}" sibTransId="{1D8A1C1E-9945-4289-8407-F7E906BB7615}"/>
    <dgm:cxn modelId="{EEC24EA5-CACD-4552-B4AF-F1DE36FF1884}" srcId="{B7D40A3E-BAD2-41F7-9FF4-7F4339EB3516}" destId="{62B099A5-E8DD-4900-9EE4-E0FC7238F84D}" srcOrd="1" destOrd="0" parTransId="{5E7FCC50-3B9E-4893-B106-A0D3AD588023}" sibTransId="{DFAD08E6-CE33-4A4A-8B89-F953DAD4ECB1}"/>
    <dgm:cxn modelId="{664C97A6-878D-4383-B4C5-A2BEB796C21A}" type="presOf" srcId="{EE5FA97D-C052-4142-85F6-891B933D723D}" destId="{C988DA17-2DCC-40A7-96E9-C527025B3355}" srcOrd="0" destOrd="0" presId="urn:microsoft.com/office/officeart/2005/8/layout/vList2"/>
    <dgm:cxn modelId="{605452C2-DBC1-4A37-AE95-D9FBD9DF8877}" type="presOf" srcId="{B7D40A3E-BAD2-41F7-9FF4-7F4339EB3516}" destId="{95097B6B-3183-452B-ABE9-B56C32E117B9}" srcOrd="0" destOrd="0" presId="urn:microsoft.com/office/officeart/2005/8/layout/vList2"/>
    <dgm:cxn modelId="{EA7567CA-F3D8-4C7E-8368-67D5D166794F}" srcId="{B7D40A3E-BAD2-41F7-9FF4-7F4339EB3516}" destId="{F4619B4A-833E-4783-826D-85FB20158739}" srcOrd="6" destOrd="0" parTransId="{3AD309AE-A932-4E29-9FC4-01FC652AA618}" sibTransId="{AB42BBB3-7477-4791-8843-77A6FA93227C}"/>
    <dgm:cxn modelId="{A92BC1DB-2845-4A25-AF28-13E83DE7CA47}" srcId="{B7D40A3E-BAD2-41F7-9FF4-7F4339EB3516}" destId="{C77C4D29-C96F-445C-B485-4BD0250D4404}" srcOrd="0" destOrd="0" parTransId="{6871B394-EA9A-4546-9A1E-41EAD2D225F1}" sibTransId="{118E23A1-24B2-46B5-A295-E8999B51E4E3}"/>
    <dgm:cxn modelId="{FE3621EC-0B8D-4B70-89BE-62BE321966F9}" srcId="{B7D40A3E-BAD2-41F7-9FF4-7F4339EB3516}" destId="{A15C5C5A-B5DF-4A13-9ACC-50DF8B9488E7}" srcOrd="7" destOrd="0" parTransId="{12300891-1163-45FC-AD1B-5A2B16CA9821}" sibTransId="{5007687A-C1C3-4F40-A724-EA7B026F58E8}"/>
    <dgm:cxn modelId="{67525EFB-4C8F-4E98-BB28-38A42B357591}" type="presOf" srcId="{C77C4D29-C96F-445C-B485-4BD0250D4404}" destId="{C7395146-5287-46BF-BAAC-0A953D2AE301}" srcOrd="0" destOrd="0" presId="urn:microsoft.com/office/officeart/2005/8/layout/vList2"/>
    <dgm:cxn modelId="{A9C46B2D-897E-4DB4-9EE3-68D4BCF71877}" type="presParOf" srcId="{95097B6B-3183-452B-ABE9-B56C32E117B9}" destId="{C7395146-5287-46BF-BAAC-0A953D2AE301}" srcOrd="0" destOrd="0" presId="urn:microsoft.com/office/officeart/2005/8/layout/vList2"/>
    <dgm:cxn modelId="{E46F5F5B-1FDC-4C3A-BDA1-9F992B71C2B0}" type="presParOf" srcId="{95097B6B-3183-452B-ABE9-B56C32E117B9}" destId="{89C1D965-6260-4499-AF52-81156D3578E5}" srcOrd="1" destOrd="0" presId="urn:microsoft.com/office/officeart/2005/8/layout/vList2"/>
    <dgm:cxn modelId="{5C4E4AAA-44A5-49F7-A51B-A51C1AD139AE}" type="presParOf" srcId="{95097B6B-3183-452B-ABE9-B56C32E117B9}" destId="{708411BB-3F08-48DE-92CB-44A9DD452575}" srcOrd="2" destOrd="0" presId="urn:microsoft.com/office/officeart/2005/8/layout/vList2"/>
    <dgm:cxn modelId="{7CD646F5-EAC5-4C1E-953C-3694A303E5AA}" type="presParOf" srcId="{95097B6B-3183-452B-ABE9-B56C32E117B9}" destId="{FC4DAA0A-B106-4270-ACF2-6F3A8A884A03}" srcOrd="3" destOrd="0" presId="urn:microsoft.com/office/officeart/2005/8/layout/vList2"/>
    <dgm:cxn modelId="{486B3340-62C3-4755-AF94-F108CAB9034D}" type="presParOf" srcId="{95097B6B-3183-452B-ABE9-B56C32E117B9}" destId="{FB79838E-FAAE-4CD3-A08E-702E027D0EB9}" srcOrd="4" destOrd="0" presId="urn:microsoft.com/office/officeart/2005/8/layout/vList2"/>
    <dgm:cxn modelId="{48B41C0B-57B6-412D-A062-8D9CD83B1816}" type="presParOf" srcId="{95097B6B-3183-452B-ABE9-B56C32E117B9}" destId="{C1524D2F-9E28-4347-91E7-74F04E5B5035}" srcOrd="5" destOrd="0" presId="urn:microsoft.com/office/officeart/2005/8/layout/vList2"/>
    <dgm:cxn modelId="{232D43BE-D588-4CC9-9F2B-57179B0E7AF0}" type="presParOf" srcId="{95097B6B-3183-452B-ABE9-B56C32E117B9}" destId="{FB1A0423-A2ED-415E-8CF6-64FEFD97E3F3}" srcOrd="6" destOrd="0" presId="urn:microsoft.com/office/officeart/2005/8/layout/vList2"/>
    <dgm:cxn modelId="{A2EC01E6-9A5D-4ED9-A30A-CC532E71542B}" type="presParOf" srcId="{95097B6B-3183-452B-ABE9-B56C32E117B9}" destId="{A6F8232B-E47B-446B-9FDE-AFE0E35D51BB}" srcOrd="7" destOrd="0" presId="urn:microsoft.com/office/officeart/2005/8/layout/vList2"/>
    <dgm:cxn modelId="{C415BDCB-F98A-4619-AE8F-E9E3788AD5E4}" type="presParOf" srcId="{95097B6B-3183-452B-ABE9-B56C32E117B9}" destId="{C988DA17-2DCC-40A7-96E9-C527025B3355}" srcOrd="8" destOrd="0" presId="urn:microsoft.com/office/officeart/2005/8/layout/vList2"/>
    <dgm:cxn modelId="{27F2A9EB-B5C6-4D9B-9319-76A98BA667FC}" type="presParOf" srcId="{95097B6B-3183-452B-ABE9-B56C32E117B9}" destId="{09BDCACA-3914-4C37-A29A-BACD0B1AAD27}" srcOrd="9" destOrd="0" presId="urn:microsoft.com/office/officeart/2005/8/layout/vList2"/>
    <dgm:cxn modelId="{791F5760-BEA4-4034-9C10-CDDDCEBC8871}" type="presParOf" srcId="{95097B6B-3183-452B-ABE9-B56C32E117B9}" destId="{22EC80BD-9563-4E54-8DA3-71D0E007C3D7}" srcOrd="10" destOrd="0" presId="urn:microsoft.com/office/officeart/2005/8/layout/vList2"/>
    <dgm:cxn modelId="{3BA8812C-9AEA-495F-ADBE-E95DC7694E1A}" type="presParOf" srcId="{95097B6B-3183-452B-ABE9-B56C32E117B9}" destId="{2F35D00B-7A42-4DB2-BFF2-40B1309E4B12}" srcOrd="11" destOrd="0" presId="urn:microsoft.com/office/officeart/2005/8/layout/vList2"/>
    <dgm:cxn modelId="{6989BAEE-94BA-44C8-8313-ADED2E4407AD}" type="presParOf" srcId="{95097B6B-3183-452B-ABE9-B56C32E117B9}" destId="{E0C5B7E7-32F9-4BF3-9FB1-E3550A11622C}" srcOrd="12" destOrd="0" presId="urn:microsoft.com/office/officeart/2005/8/layout/vList2"/>
    <dgm:cxn modelId="{BD73776B-B4E2-4DFA-BFFA-C00A910C40B9}" type="presParOf" srcId="{95097B6B-3183-452B-ABE9-B56C32E117B9}" destId="{ECA6FB42-D794-48B8-8519-F2F3A128AAE0}" srcOrd="13" destOrd="0" presId="urn:microsoft.com/office/officeart/2005/8/layout/vList2"/>
    <dgm:cxn modelId="{16668DA4-7A57-4AF6-81AB-D0777A9ED0CB}" type="presParOf" srcId="{95097B6B-3183-452B-ABE9-B56C32E117B9}" destId="{82F0C34F-FC05-41D8-8353-F980A088947B}" srcOrd="1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2B0CC1-078B-49FE-B920-5421E2AB178B}"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C5AD91EA-866A-4E3A-9E9C-7BA9496D0544}">
      <dgm:prSet/>
      <dgm:spPr/>
      <dgm:t>
        <a:bodyPr/>
        <a:lstStyle/>
        <a:p>
          <a:r>
            <a:rPr lang="en-US" b="1"/>
            <a:t>Problem Statement</a:t>
          </a:r>
          <a:endParaRPr lang="en-US"/>
        </a:p>
      </dgm:t>
    </dgm:pt>
    <dgm:pt modelId="{756E118E-7943-471E-BD16-AE49A78BAF96}" type="parTrans" cxnId="{E1AB7A32-9319-4ABD-AF8E-5EF354906861}">
      <dgm:prSet/>
      <dgm:spPr/>
      <dgm:t>
        <a:bodyPr/>
        <a:lstStyle/>
        <a:p>
          <a:endParaRPr lang="en-US"/>
        </a:p>
      </dgm:t>
    </dgm:pt>
    <dgm:pt modelId="{E19999C7-7DC9-42CC-A0EB-AD2F7D750E03}" type="sibTrans" cxnId="{E1AB7A32-9319-4ABD-AF8E-5EF354906861}">
      <dgm:prSet/>
      <dgm:spPr/>
      <dgm:t>
        <a:bodyPr/>
        <a:lstStyle/>
        <a:p>
          <a:endParaRPr lang="en-US"/>
        </a:p>
      </dgm:t>
    </dgm:pt>
    <dgm:pt modelId="{2FFCCAB4-3CA1-408F-BFB9-7A09B89B319B}">
      <dgm:prSet/>
      <dgm:spPr/>
      <dgm:t>
        <a:bodyPr/>
        <a:lstStyle/>
        <a:p>
          <a:r>
            <a:rPr lang="en-US" b="1" dirty="0"/>
            <a:t>Develop a location-based healthcare facility recommendation system that predicts and ranks facilities based on their performance for specific medical measures.</a:t>
          </a:r>
          <a:endParaRPr lang="en-US" dirty="0"/>
        </a:p>
      </dgm:t>
    </dgm:pt>
    <dgm:pt modelId="{CBA426B8-06DB-4EF6-A06B-1DAAB62C1C65}" type="parTrans" cxnId="{167548D0-D116-454B-9B70-38F75526B03D}">
      <dgm:prSet/>
      <dgm:spPr/>
      <dgm:t>
        <a:bodyPr/>
        <a:lstStyle/>
        <a:p>
          <a:endParaRPr lang="en-US"/>
        </a:p>
      </dgm:t>
    </dgm:pt>
    <dgm:pt modelId="{36CCF38E-FEE8-494A-9A2F-7059CF1147BD}" type="sibTrans" cxnId="{167548D0-D116-454B-9B70-38F75526B03D}">
      <dgm:prSet/>
      <dgm:spPr/>
      <dgm:t>
        <a:bodyPr/>
        <a:lstStyle/>
        <a:p>
          <a:endParaRPr lang="en-US"/>
        </a:p>
      </dgm:t>
    </dgm:pt>
    <dgm:pt modelId="{468CA463-CF60-465A-B02B-39349C316A33}">
      <dgm:prSet/>
      <dgm:spPr/>
      <dgm:t>
        <a:bodyPr/>
        <a:lstStyle/>
        <a:p>
          <a:r>
            <a:rPr lang="en-US" b="1" dirty="0"/>
            <a:t>The system should take the patient’s location as input and recommend the best-performing facilities nearby, ensuring personalized and efficient healthcare access.</a:t>
          </a:r>
          <a:endParaRPr lang="en-US" dirty="0"/>
        </a:p>
      </dgm:t>
    </dgm:pt>
    <dgm:pt modelId="{9B121BBE-19C9-4B7A-91EC-95B3851DBF75}" type="parTrans" cxnId="{C4F8B791-CC18-47A9-9723-03FBDE09DD49}">
      <dgm:prSet/>
      <dgm:spPr/>
      <dgm:t>
        <a:bodyPr/>
        <a:lstStyle/>
        <a:p>
          <a:endParaRPr lang="en-US"/>
        </a:p>
      </dgm:t>
    </dgm:pt>
    <dgm:pt modelId="{A703E16A-6697-40C1-A92C-FF51591EE501}" type="sibTrans" cxnId="{C4F8B791-CC18-47A9-9723-03FBDE09DD49}">
      <dgm:prSet/>
      <dgm:spPr/>
      <dgm:t>
        <a:bodyPr/>
        <a:lstStyle/>
        <a:p>
          <a:endParaRPr lang="en-US"/>
        </a:p>
      </dgm:t>
    </dgm:pt>
    <dgm:pt modelId="{5C12DEFD-E99A-4B64-BB4B-1D01672107BB}">
      <dgm:prSet/>
      <dgm:spPr/>
      <dgm:t>
        <a:bodyPr/>
        <a:lstStyle/>
        <a:p>
          <a:r>
            <a:rPr lang="en-US" b="1"/>
            <a:t>Solution Approach</a:t>
          </a:r>
          <a:endParaRPr lang="en-US"/>
        </a:p>
      </dgm:t>
    </dgm:pt>
    <dgm:pt modelId="{0D5364AE-357F-4BF5-A7EA-E93DC514BCAB}" type="parTrans" cxnId="{95F61F9D-2977-4DEB-BCDE-B47370F6E012}">
      <dgm:prSet/>
      <dgm:spPr/>
      <dgm:t>
        <a:bodyPr/>
        <a:lstStyle/>
        <a:p>
          <a:endParaRPr lang="en-US"/>
        </a:p>
      </dgm:t>
    </dgm:pt>
    <dgm:pt modelId="{D9D6CFED-0CD4-4C65-9A7C-4C403AF393E0}" type="sibTrans" cxnId="{95F61F9D-2977-4DEB-BCDE-B47370F6E012}">
      <dgm:prSet/>
      <dgm:spPr/>
      <dgm:t>
        <a:bodyPr/>
        <a:lstStyle/>
        <a:p>
          <a:endParaRPr lang="en-US"/>
        </a:p>
      </dgm:t>
    </dgm:pt>
    <dgm:pt modelId="{8F15942F-6D7A-4F3B-A8A9-4CD0268B5683}">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b="1" dirty="0"/>
            <a:t>Input Data:</a:t>
          </a:r>
          <a:endParaRPr lang="en-US" dirty="0"/>
        </a:p>
      </dgm:t>
    </dgm:pt>
    <dgm:pt modelId="{2AA9E7C8-0BEF-436E-9770-976873D217EE}" type="parTrans" cxnId="{8DC34164-A137-49D7-9502-CBBE24DAB47B}">
      <dgm:prSet/>
      <dgm:spPr/>
      <dgm:t>
        <a:bodyPr/>
        <a:lstStyle/>
        <a:p>
          <a:endParaRPr lang="en-US"/>
        </a:p>
      </dgm:t>
    </dgm:pt>
    <dgm:pt modelId="{2DA1F3B6-577C-48B7-859C-A37722DF0F51}" type="sibTrans" cxnId="{8DC34164-A137-49D7-9502-CBBE24DAB47B}">
      <dgm:prSet/>
      <dgm:spPr/>
      <dgm:t>
        <a:bodyPr/>
        <a:lstStyle/>
        <a:p>
          <a:endParaRPr lang="en-US"/>
        </a:p>
      </dgm:t>
    </dgm:pt>
    <dgm:pt modelId="{10728516-3D87-4BA4-9ED0-04848AD18CFF}">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Patient location (e.g., </a:t>
          </a:r>
          <a:r>
            <a:rPr lang="en-US" b="1" dirty="0"/>
            <a:t>ZIP Code</a:t>
          </a:r>
          <a:r>
            <a:rPr lang="en-US" dirty="0"/>
            <a:t>, </a:t>
          </a:r>
          <a:r>
            <a:rPr lang="en-US" b="1" dirty="0"/>
            <a:t>city</a:t>
          </a:r>
          <a:r>
            <a:rPr lang="en-US" dirty="0"/>
            <a:t>, or </a:t>
          </a:r>
          <a:r>
            <a:rPr lang="en-US" b="1" dirty="0"/>
            <a:t>coordinates</a:t>
          </a:r>
          <a:r>
            <a:rPr lang="en-US" dirty="0"/>
            <a:t>).</a:t>
          </a:r>
        </a:p>
      </dgm:t>
    </dgm:pt>
    <dgm:pt modelId="{EB607EDF-4A70-44CC-B84D-18E1F171CAAA}" type="parTrans" cxnId="{9FB7D8B7-32E7-49EA-B9B7-0B1C7049BBC4}">
      <dgm:prSet/>
      <dgm:spPr/>
      <dgm:t>
        <a:bodyPr/>
        <a:lstStyle/>
        <a:p>
          <a:endParaRPr lang="en-US"/>
        </a:p>
      </dgm:t>
    </dgm:pt>
    <dgm:pt modelId="{4171AB67-AD5E-4B0D-838F-3CAF3DB999CE}" type="sibTrans" cxnId="{9FB7D8B7-32E7-49EA-B9B7-0B1C7049BBC4}">
      <dgm:prSet/>
      <dgm:spPr/>
      <dgm:t>
        <a:bodyPr/>
        <a:lstStyle/>
        <a:p>
          <a:endParaRPr lang="en-US"/>
        </a:p>
      </dgm:t>
    </dgm:pt>
    <dgm:pt modelId="{89FD27D8-158C-45EB-A46E-CC09490376D0}">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Optional: Patient's medical condition (e.g., "pneumonia," "heart attack").</a:t>
          </a:r>
        </a:p>
      </dgm:t>
    </dgm:pt>
    <dgm:pt modelId="{B24FFEB7-D880-4596-92AF-57EB35A4C24C}" type="parTrans" cxnId="{E9AFCC69-9651-461B-9B5E-E8F497C86FC1}">
      <dgm:prSet/>
      <dgm:spPr/>
      <dgm:t>
        <a:bodyPr/>
        <a:lstStyle/>
        <a:p>
          <a:endParaRPr lang="en-US"/>
        </a:p>
      </dgm:t>
    </dgm:pt>
    <dgm:pt modelId="{1F5CD9B8-B4E1-4C55-BBBF-21FF31CD02C0}" type="sibTrans" cxnId="{E9AFCC69-9651-461B-9B5E-E8F497C86FC1}">
      <dgm:prSet/>
      <dgm:spPr/>
      <dgm:t>
        <a:bodyPr/>
        <a:lstStyle/>
        <a:p>
          <a:endParaRPr lang="en-US"/>
        </a:p>
      </dgm:t>
    </dgm:pt>
    <dgm:pt modelId="{DAEE02B3-656E-406E-A171-B940B6B6EEE9}">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b="1"/>
            <a:t>Processing Workflow:</a:t>
          </a:r>
          <a:endParaRPr lang="en-US"/>
        </a:p>
      </dgm:t>
    </dgm:pt>
    <dgm:pt modelId="{A7C5756F-37B2-4CB6-A6FA-551148925B1A}" type="parTrans" cxnId="{BF35D642-A0FB-4EF8-A2BF-D8F07F5C022B}">
      <dgm:prSet/>
      <dgm:spPr/>
      <dgm:t>
        <a:bodyPr/>
        <a:lstStyle/>
        <a:p>
          <a:endParaRPr lang="en-US"/>
        </a:p>
      </dgm:t>
    </dgm:pt>
    <dgm:pt modelId="{DEE978F1-720C-4422-B581-F858CF38505C}" type="sibTrans" cxnId="{BF35D642-A0FB-4EF8-A2BF-D8F07F5C022B}">
      <dgm:prSet/>
      <dgm:spPr/>
      <dgm:t>
        <a:bodyPr/>
        <a:lstStyle/>
        <a:p>
          <a:endParaRPr lang="en-US"/>
        </a:p>
      </dgm:t>
    </dgm:pt>
    <dgm:pt modelId="{7A6E361E-6758-46F0-AA59-8391CA645938}">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Identify healthcare facilities within a specific </a:t>
          </a:r>
          <a:r>
            <a:rPr lang="en-US" b="1" dirty="0"/>
            <a:t>radius</a:t>
          </a:r>
          <a:r>
            <a:rPr lang="en-US" dirty="0"/>
            <a:t> (e.g., 10-50 miles) from the patient's location.</a:t>
          </a:r>
        </a:p>
      </dgm:t>
    </dgm:pt>
    <dgm:pt modelId="{FE8BCFB5-80C4-48B1-9532-B9DE13381DEE}" type="parTrans" cxnId="{5B1C0FE7-23C3-42E2-9AD1-E5D2F3D21C31}">
      <dgm:prSet/>
      <dgm:spPr/>
      <dgm:t>
        <a:bodyPr/>
        <a:lstStyle/>
        <a:p>
          <a:endParaRPr lang="en-US"/>
        </a:p>
      </dgm:t>
    </dgm:pt>
    <dgm:pt modelId="{3100175F-AFCC-4DCC-A69B-63CF7ECB219F}" type="sibTrans" cxnId="{5B1C0FE7-23C3-42E2-9AD1-E5D2F3D21C31}">
      <dgm:prSet/>
      <dgm:spPr/>
      <dgm:t>
        <a:bodyPr/>
        <a:lstStyle/>
        <a:p>
          <a:endParaRPr lang="en-US"/>
        </a:p>
      </dgm:t>
    </dgm:pt>
    <dgm:pt modelId="{D6FE9480-DA18-4668-AA30-EFA40E9D20AA}">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Filter facilities based on their </a:t>
          </a:r>
          <a:r>
            <a:rPr lang="en-US" b="1" dirty="0"/>
            <a:t>Measure Name</a:t>
          </a:r>
          <a:r>
            <a:rPr lang="en-US" dirty="0"/>
            <a:t> related to the medical condition (e.g., "Death rate for pneumonia patients").</a:t>
          </a:r>
        </a:p>
      </dgm:t>
    </dgm:pt>
    <dgm:pt modelId="{BBDB3A25-12CB-4A99-BE77-4A1CF4373376}" type="parTrans" cxnId="{0F903A10-14F9-4F3C-8E06-591CADB2B9DA}">
      <dgm:prSet/>
      <dgm:spPr/>
      <dgm:t>
        <a:bodyPr/>
        <a:lstStyle/>
        <a:p>
          <a:endParaRPr lang="en-US"/>
        </a:p>
      </dgm:t>
    </dgm:pt>
    <dgm:pt modelId="{D8D8C785-D7CC-4269-AF5B-3A47EEC46683}" type="sibTrans" cxnId="{0F903A10-14F9-4F3C-8E06-591CADB2B9DA}">
      <dgm:prSet/>
      <dgm:spPr/>
      <dgm:t>
        <a:bodyPr/>
        <a:lstStyle/>
        <a:p>
          <a:endParaRPr lang="en-US"/>
        </a:p>
      </dgm:t>
    </dgm:pt>
    <dgm:pt modelId="{D87329B0-66AC-4318-822B-5451AF8F1985}">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a:t>Predict or retrieve performance scores for facilities using an ML model.</a:t>
          </a:r>
        </a:p>
      </dgm:t>
    </dgm:pt>
    <dgm:pt modelId="{9F2DEA1A-E262-4C2B-9752-961ED1D6BD6B}" type="parTrans" cxnId="{C443BBD2-B118-4353-93DB-9771A3DB3683}">
      <dgm:prSet/>
      <dgm:spPr/>
      <dgm:t>
        <a:bodyPr/>
        <a:lstStyle/>
        <a:p>
          <a:endParaRPr lang="en-US"/>
        </a:p>
      </dgm:t>
    </dgm:pt>
    <dgm:pt modelId="{BBC59737-5583-4327-977E-CA3823E1E7E4}" type="sibTrans" cxnId="{C443BBD2-B118-4353-93DB-9771A3DB3683}">
      <dgm:prSet/>
      <dgm:spPr/>
      <dgm:t>
        <a:bodyPr/>
        <a:lstStyle/>
        <a:p>
          <a:endParaRPr lang="en-US"/>
        </a:p>
      </dgm:t>
    </dgm:pt>
    <dgm:pt modelId="{78911300-3121-4899-B0E7-AC191F12C43A}">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a:t>Rank facilities based on their predicted scores and geographic proximity.</a:t>
          </a:r>
        </a:p>
      </dgm:t>
    </dgm:pt>
    <dgm:pt modelId="{C9D06EB9-E736-46A4-82CD-D5D8CD5D50AA}" type="parTrans" cxnId="{2D9AACA1-32D2-4AD7-AFED-E4307357ABEB}">
      <dgm:prSet/>
      <dgm:spPr/>
      <dgm:t>
        <a:bodyPr/>
        <a:lstStyle/>
        <a:p>
          <a:endParaRPr lang="en-US"/>
        </a:p>
      </dgm:t>
    </dgm:pt>
    <dgm:pt modelId="{C2BD9AA8-8BB2-48C0-8E7A-9C2BE38EF9EC}" type="sibTrans" cxnId="{2D9AACA1-32D2-4AD7-AFED-E4307357ABEB}">
      <dgm:prSet/>
      <dgm:spPr/>
      <dgm:t>
        <a:bodyPr/>
        <a:lstStyle/>
        <a:p>
          <a:endParaRPr lang="en-US"/>
        </a:p>
      </dgm:t>
    </dgm:pt>
    <dgm:pt modelId="{ADB3B798-C1F6-4C10-8F27-EA526596DA88}">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b="1"/>
            <a:t>Output:</a:t>
          </a:r>
          <a:endParaRPr lang="en-US"/>
        </a:p>
      </dgm:t>
    </dgm:pt>
    <dgm:pt modelId="{76080CE8-378C-4FAB-8DD5-7C0E221B08EC}" type="parTrans" cxnId="{97DFC093-45F8-4611-A928-80252A6F3952}">
      <dgm:prSet/>
      <dgm:spPr/>
      <dgm:t>
        <a:bodyPr/>
        <a:lstStyle/>
        <a:p>
          <a:endParaRPr lang="en-US"/>
        </a:p>
      </dgm:t>
    </dgm:pt>
    <dgm:pt modelId="{1F83DA74-E459-4136-9AD1-AA1EE5BAE824}" type="sibTrans" cxnId="{97DFC093-45F8-4611-A928-80252A6F3952}">
      <dgm:prSet/>
      <dgm:spPr/>
      <dgm:t>
        <a:bodyPr/>
        <a:lstStyle/>
        <a:p>
          <a:endParaRPr lang="en-US"/>
        </a:p>
      </dgm:t>
    </dgm:pt>
    <dgm:pt modelId="{8DDBCF88-78AF-4440-95BA-54FF78CEAEB3}">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a:t>A ranked list of facilities with the following details:</a:t>
          </a:r>
        </a:p>
      </dgm:t>
    </dgm:pt>
    <dgm:pt modelId="{6DAE95C8-7836-4B70-A6EE-13BC6B87F38E}" type="parTrans" cxnId="{2AD64F70-DC5A-48C7-ABF7-9262D4FF117A}">
      <dgm:prSet/>
      <dgm:spPr/>
      <dgm:t>
        <a:bodyPr/>
        <a:lstStyle/>
        <a:p>
          <a:endParaRPr lang="en-US"/>
        </a:p>
      </dgm:t>
    </dgm:pt>
    <dgm:pt modelId="{ADF620E0-1616-4117-ABC4-44E80B3887B0}" type="sibTrans" cxnId="{2AD64F70-DC5A-48C7-ABF7-9262D4FF117A}">
      <dgm:prSet/>
      <dgm:spPr/>
      <dgm:t>
        <a:bodyPr/>
        <a:lstStyle/>
        <a:p>
          <a:endParaRPr lang="en-US"/>
        </a:p>
      </dgm:t>
    </dgm:pt>
    <dgm:pt modelId="{D9F0FE2E-E887-4565-AC4B-21C258C6D604}">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Facility Name and Address.</a:t>
          </a:r>
        </a:p>
      </dgm:t>
    </dgm:pt>
    <dgm:pt modelId="{63386802-92C1-4BE0-8D55-BCC712CC5703}" type="parTrans" cxnId="{FDF22637-486C-407D-A5DD-6F5CB46F48C0}">
      <dgm:prSet/>
      <dgm:spPr/>
      <dgm:t>
        <a:bodyPr/>
        <a:lstStyle/>
        <a:p>
          <a:endParaRPr lang="en-US"/>
        </a:p>
      </dgm:t>
    </dgm:pt>
    <dgm:pt modelId="{EC92D161-2A80-4D37-A562-FA130A91D541}" type="sibTrans" cxnId="{FDF22637-486C-407D-A5DD-6F5CB46F48C0}">
      <dgm:prSet/>
      <dgm:spPr/>
      <dgm:t>
        <a:bodyPr/>
        <a:lstStyle/>
        <a:p>
          <a:endParaRPr lang="en-US"/>
        </a:p>
      </dgm:t>
    </dgm:pt>
    <dgm:pt modelId="{EC02BBF7-B9A5-4AC3-84BA-EFBFC14F3599}">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Performance Score.</a:t>
          </a:r>
        </a:p>
      </dgm:t>
    </dgm:pt>
    <dgm:pt modelId="{703AF17A-01AC-4E99-B721-B4B42EF4DD67}" type="parTrans" cxnId="{36B41609-C3BF-49DD-85F6-D479281C9044}">
      <dgm:prSet/>
      <dgm:spPr/>
      <dgm:t>
        <a:bodyPr/>
        <a:lstStyle/>
        <a:p>
          <a:endParaRPr lang="en-US"/>
        </a:p>
      </dgm:t>
    </dgm:pt>
    <dgm:pt modelId="{98BAC8E5-679F-45D1-8A3F-131E06350E50}" type="sibTrans" cxnId="{36B41609-C3BF-49DD-85F6-D479281C9044}">
      <dgm:prSet/>
      <dgm:spPr/>
      <dgm:t>
        <a:bodyPr/>
        <a:lstStyle/>
        <a:p>
          <a:endParaRPr lang="en-US"/>
        </a:p>
      </dgm:t>
    </dgm:pt>
    <dgm:pt modelId="{ADE53A8A-01F8-40BE-A0AE-126DA2551174}">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a:t>Distance from the patient’s location.</a:t>
          </a:r>
        </a:p>
      </dgm:t>
    </dgm:pt>
    <dgm:pt modelId="{AB861D3E-7C18-400E-B67B-89ECAA0E549D}" type="parTrans" cxnId="{FF6BB06D-9216-41F6-9BA5-DB35A17A342F}">
      <dgm:prSet/>
      <dgm:spPr/>
      <dgm:t>
        <a:bodyPr/>
        <a:lstStyle/>
        <a:p>
          <a:endParaRPr lang="en-US"/>
        </a:p>
      </dgm:t>
    </dgm:pt>
    <dgm:pt modelId="{9D2C6086-87AA-4B8D-A387-4B72AA748A0F}" type="sibTrans" cxnId="{FF6BB06D-9216-41F6-9BA5-DB35A17A342F}">
      <dgm:prSet/>
      <dgm:spPr/>
      <dgm:t>
        <a:bodyPr/>
        <a:lstStyle/>
        <a:p>
          <a:endParaRPr lang="en-US"/>
        </a:p>
      </dgm:t>
    </dgm:pt>
    <dgm:pt modelId="{43CCDE80-8FFF-4B0A-9FD6-9DD74CC2509A}">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a:t>Contact information (e.g., phone number).</a:t>
          </a:r>
        </a:p>
      </dgm:t>
    </dgm:pt>
    <dgm:pt modelId="{E11A0AEF-F76C-46C3-B980-9FA9E2923026}" type="parTrans" cxnId="{B868C064-4C76-407C-81F9-69DAADF9FC8C}">
      <dgm:prSet/>
      <dgm:spPr/>
      <dgm:t>
        <a:bodyPr/>
        <a:lstStyle/>
        <a:p>
          <a:endParaRPr lang="en-US"/>
        </a:p>
      </dgm:t>
    </dgm:pt>
    <dgm:pt modelId="{C8AD3CD9-ABA4-43C2-94BF-0465664537F5}" type="sibTrans" cxnId="{B868C064-4C76-407C-81F9-69DAADF9FC8C}">
      <dgm:prSet/>
      <dgm:spPr/>
      <dgm:t>
        <a:bodyPr/>
        <a:lstStyle/>
        <a:p>
          <a:endParaRPr lang="en-US"/>
        </a:p>
      </dgm:t>
    </dgm:pt>
    <dgm:pt modelId="{BDA7C088-3E4B-49AE-8BEE-4A48EA78963B}">
      <dgm:prSet/>
      <dgm:spPr>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en-US" dirty="0"/>
            <a:t>Measure-specific performance (e.g., mortality or complication rates).</a:t>
          </a:r>
        </a:p>
      </dgm:t>
    </dgm:pt>
    <dgm:pt modelId="{6E204CF6-59EE-4953-A641-2F46DE57D343}" type="parTrans" cxnId="{FC2DE72F-4DA3-4F78-AE28-62825C4366DA}">
      <dgm:prSet/>
      <dgm:spPr/>
      <dgm:t>
        <a:bodyPr/>
        <a:lstStyle/>
        <a:p>
          <a:endParaRPr lang="en-US"/>
        </a:p>
      </dgm:t>
    </dgm:pt>
    <dgm:pt modelId="{B18999FC-FA81-46B2-BA28-3814F1BA72D8}" type="sibTrans" cxnId="{FC2DE72F-4DA3-4F78-AE28-62825C4366DA}">
      <dgm:prSet/>
      <dgm:spPr/>
      <dgm:t>
        <a:bodyPr/>
        <a:lstStyle/>
        <a:p>
          <a:endParaRPr lang="en-US"/>
        </a:p>
      </dgm:t>
    </dgm:pt>
    <dgm:pt modelId="{FC9C9D85-BAF6-4EF2-B1B3-E2A34947D6AA}" type="pres">
      <dgm:prSet presAssocID="{B32B0CC1-078B-49FE-B920-5421E2AB178B}" presName="linear" presStyleCnt="0">
        <dgm:presLayoutVars>
          <dgm:animLvl val="lvl"/>
          <dgm:resizeHandles val="exact"/>
        </dgm:presLayoutVars>
      </dgm:prSet>
      <dgm:spPr/>
    </dgm:pt>
    <dgm:pt modelId="{F7144C25-8917-4D2F-90A9-BF4CD9461AF2}" type="pres">
      <dgm:prSet presAssocID="{C5AD91EA-866A-4E3A-9E9C-7BA9496D0544}" presName="parentText" presStyleLbl="node1" presStyleIdx="0" presStyleCnt="2">
        <dgm:presLayoutVars>
          <dgm:chMax val="0"/>
          <dgm:bulletEnabled val="1"/>
        </dgm:presLayoutVars>
      </dgm:prSet>
      <dgm:spPr/>
    </dgm:pt>
    <dgm:pt modelId="{1AF1B9FD-2DDD-40D0-B48C-50972D893601}" type="pres">
      <dgm:prSet presAssocID="{C5AD91EA-866A-4E3A-9E9C-7BA9496D0544}" presName="childText" presStyleLbl="revTx" presStyleIdx="0" presStyleCnt="2">
        <dgm:presLayoutVars>
          <dgm:bulletEnabled val="1"/>
        </dgm:presLayoutVars>
      </dgm:prSet>
      <dgm:spPr/>
    </dgm:pt>
    <dgm:pt modelId="{5B70F0EB-16C0-4515-AC96-BBF46109FAF5}" type="pres">
      <dgm:prSet presAssocID="{5C12DEFD-E99A-4B64-BB4B-1D01672107BB}" presName="parentText" presStyleLbl="node1" presStyleIdx="1" presStyleCnt="2">
        <dgm:presLayoutVars>
          <dgm:chMax val="0"/>
          <dgm:bulletEnabled val="1"/>
        </dgm:presLayoutVars>
      </dgm:prSet>
      <dgm:spPr/>
    </dgm:pt>
    <dgm:pt modelId="{CDB8D799-0410-45FD-96C1-FBB1163CDD89}" type="pres">
      <dgm:prSet presAssocID="{5C12DEFD-E99A-4B64-BB4B-1D01672107BB}" presName="childText" presStyleLbl="revTx" presStyleIdx="1" presStyleCnt="2">
        <dgm:presLayoutVars>
          <dgm:bulletEnabled val="1"/>
        </dgm:presLayoutVars>
      </dgm:prSet>
      <dgm:spPr/>
    </dgm:pt>
  </dgm:ptLst>
  <dgm:cxnLst>
    <dgm:cxn modelId="{A3D6A603-286D-4D73-90D9-59B9090B6548}" type="presOf" srcId="{B32B0CC1-078B-49FE-B920-5421E2AB178B}" destId="{FC9C9D85-BAF6-4EF2-B1B3-E2A34947D6AA}" srcOrd="0" destOrd="0" presId="urn:microsoft.com/office/officeart/2005/8/layout/vList2"/>
    <dgm:cxn modelId="{61EB3204-7FBF-42D0-A51B-E45085491295}" type="presOf" srcId="{78911300-3121-4899-B0E7-AC191F12C43A}" destId="{CDB8D799-0410-45FD-96C1-FBB1163CDD89}" srcOrd="0" destOrd="7" presId="urn:microsoft.com/office/officeart/2005/8/layout/vList2"/>
    <dgm:cxn modelId="{36B41609-C3BF-49DD-85F6-D479281C9044}" srcId="{8DDBCF88-78AF-4440-95BA-54FF78CEAEB3}" destId="{EC02BBF7-B9A5-4AC3-84BA-EFBFC14F3599}" srcOrd="1" destOrd="0" parTransId="{703AF17A-01AC-4E99-B721-B4B42EF4DD67}" sibTransId="{98BAC8E5-679F-45D1-8A3F-131E06350E50}"/>
    <dgm:cxn modelId="{FD70D609-12EC-413F-8583-EE5E4EF612FE}" type="presOf" srcId="{C5AD91EA-866A-4E3A-9E9C-7BA9496D0544}" destId="{F7144C25-8917-4D2F-90A9-BF4CD9461AF2}" srcOrd="0" destOrd="0" presId="urn:microsoft.com/office/officeart/2005/8/layout/vList2"/>
    <dgm:cxn modelId="{A283CE0F-A038-4C95-8C8A-E22364ECB0A5}" type="presOf" srcId="{EC02BBF7-B9A5-4AC3-84BA-EFBFC14F3599}" destId="{CDB8D799-0410-45FD-96C1-FBB1163CDD89}" srcOrd="0" destOrd="11" presId="urn:microsoft.com/office/officeart/2005/8/layout/vList2"/>
    <dgm:cxn modelId="{0F903A10-14F9-4F3C-8E06-591CADB2B9DA}" srcId="{DAEE02B3-656E-406E-A171-B940B6B6EEE9}" destId="{D6FE9480-DA18-4668-AA30-EFA40E9D20AA}" srcOrd="1" destOrd="0" parTransId="{BBDB3A25-12CB-4A99-BE77-4A1CF4373376}" sibTransId="{D8D8C785-D7CC-4269-AF5B-3A47EEC46683}"/>
    <dgm:cxn modelId="{86F3A125-D25B-4861-9E48-49313864856A}" type="presOf" srcId="{89FD27D8-158C-45EB-A46E-CC09490376D0}" destId="{CDB8D799-0410-45FD-96C1-FBB1163CDD89}" srcOrd="0" destOrd="2" presId="urn:microsoft.com/office/officeart/2005/8/layout/vList2"/>
    <dgm:cxn modelId="{FC2DE72F-4DA3-4F78-AE28-62825C4366DA}" srcId="{8DDBCF88-78AF-4440-95BA-54FF78CEAEB3}" destId="{BDA7C088-3E4B-49AE-8BEE-4A48EA78963B}" srcOrd="4" destOrd="0" parTransId="{6E204CF6-59EE-4953-A641-2F46DE57D343}" sibTransId="{B18999FC-FA81-46B2-BA28-3814F1BA72D8}"/>
    <dgm:cxn modelId="{E1AB7A32-9319-4ABD-AF8E-5EF354906861}" srcId="{B32B0CC1-078B-49FE-B920-5421E2AB178B}" destId="{C5AD91EA-866A-4E3A-9E9C-7BA9496D0544}" srcOrd="0" destOrd="0" parTransId="{756E118E-7943-471E-BD16-AE49A78BAF96}" sibTransId="{E19999C7-7DC9-42CC-A0EB-AD2F7D750E03}"/>
    <dgm:cxn modelId="{E82CC232-1139-4DC1-9E11-BC3AEDC88E93}" type="presOf" srcId="{ADE53A8A-01F8-40BE-A0AE-126DA2551174}" destId="{CDB8D799-0410-45FD-96C1-FBB1163CDD89}" srcOrd="0" destOrd="12" presId="urn:microsoft.com/office/officeart/2005/8/layout/vList2"/>
    <dgm:cxn modelId="{0934E534-1B35-4271-A17D-6EC4C9D1C47F}" type="presOf" srcId="{D9F0FE2E-E887-4565-AC4B-21C258C6D604}" destId="{CDB8D799-0410-45FD-96C1-FBB1163CDD89}" srcOrd="0" destOrd="10" presId="urn:microsoft.com/office/officeart/2005/8/layout/vList2"/>
    <dgm:cxn modelId="{FDF22637-486C-407D-A5DD-6F5CB46F48C0}" srcId="{8DDBCF88-78AF-4440-95BA-54FF78CEAEB3}" destId="{D9F0FE2E-E887-4565-AC4B-21C258C6D604}" srcOrd="0" destOrd="0" parTransId="{63386802-92C1-4BE0-8D55-BCC712CC5703}" sibTransId="{EC92D161-2A80-4D37-A562-FA130A91D541}"/>
    <dgm:cxn modelId="{2595EF37-5D50-4B2B-8041-BB8A5A4130CB}" type="presOf" srcId="{10728516-3D87-4BA4-9ED0-04848AD18CFF}" destId="{CDB8D799-0410-45FD-96C1-FBB1163CDD89}" srcOrd="0" destOrd="1" presId="urn:microsoft.com/office/officeart/2005/8/layout/vList2"/>
    <dgm:cxn modelId="{36D9DC3F-F47D-4FC7-9832-AFB764AE3771}" type="presOf" srcId="{BDA7C088-3E4B-49AE-8BEE-4A48EA78963B}" destId="{CDB8D799-0410-45FD-96C1-FBB1163CDD89}" srcOrd="0" destOrd="14" presId="urn:microsoft.com/office/officeart/2005/8/layout/vList2"/>
    <dgm:cxn modelId="{BF35D642-A0FB-4EF8-A2BF-D8F07F5C022B}" srcId="{5C12DEFD-E99A-4B64-BB4B-1D01672107BB}" destId="{DAEE02B3-656E-406E-A171-B940B6B6EEE9}" srcOrd="1" destOrd="0" parTransId="{A7C5756F-37B2-4CB6-A6FA-551148925B1A}" sibTransId="{DEE978F1-720C-4422-B581-F858CF38505C}"/>
    <dgm:cxn modelId="{8DC34164-A137-49D7-9502-CBBE24DAB47B}" srcId="{5C12DEFD-E99A-4B64-BB4B-1D01672107BB}" destId="{8F15942F-6D7A-4F3B-A8A9-4CD0268B5683}" srcOrd="0" destOrd="0" parTransId="{2AA9E7C8-0BEF-436E-9770-976873D217EE}" sibTransId="{2DA1F3B6-577C-48B7-859C-A37722DF0F51}"/>
    <dgm:cxn modelId="{B868C064-4C76-407C-81F9-69DAADF9FC8C}" srcId="{8DDBCF88-78AF-4440-95BA-54FF78CEAEB3}" destId="{43CCDE80-8FFF-4B0A-9FD6-9DD74CC2509A}" srcOrd="3" destOrd="0" parTransId="{E11A0AEF-F76C-46C3-B980-9FA9E2923026}" sibTransId="{C8AD3CD9-ABA4-43C2-94BF-0465664537F5}"/>
    <dgm:cxn modelId="{B732FC65-F077-4264-994C-91D69706408D}" type="presOf" srcId="{8DDBCF88-78AF-4440-95BA-54FF78CEAEB3}" destId="{CDB8D799-0410-45FD-96C1-FBB1163CDD89}" srcOrd="0" destOrd="9" presId="urn:microsoft.com/office/officeart/2005/8/layout/vList2"/>
    <dgm:cxn modelId="{58CE9469-A077-4F9A-BCCA-91548A943764}" type="presOf" srcId="{DAEE02B3-656E-406E-A171-B940B6B6EEE9}" destId="{CDB8D799-0410-45FD-96C1-FBB1163CDD89}" srcOrd="0" destOrd="3" presId="urn:microsoft.com/office/officeart/2005/8/layout/vList2"/>
    <dgm:cxn modelId="{E9AFCC69-9651-461B-9B5E-E8F497C86FC1}" srcId="{8F15942F-6D7A-4F3B-A8A9-4CD0268B5683}" destId="{89FD27D8-158C-45EB-A46E-CC09490376D0}" srcOrd="1" destOrd="0" parTransId="{B24FFEB7-D880-4596-92AF-57EB35A4C24C}" sibTransId="{1F5CD9B8-B4E1-4C55-BBBF-21FF31CD02C0}"/>
    <dgm:cxn modelId="{C783DD6B-2C19-45BE-9494-04DF3768667F}" type="presOf" srcId="{D87329B0-66AC-4318-822B-5451AF8F1985}" destId="{CDB8D799-0410-45FD-96C1-FBB1163CDD89}" srcOrd="0" destOrd="6" presId="urn:microsoft.com/office/officeart/2005/8/layout/vList2"/>
    <dgm:cxn modelId="{FF6BB06D-9216-41F6-9BA5-DB35A17A342F}" srcId="{8DDBCF88-78AF-4440-95BA-54FF78CEAEB3}" destId="{ADE53A8A-01F8-40BE-A0AE-126DA2551174}" srcOrd="2" destOrd="0" parTransId="{AB861D3E-7C18-400E-B67B-89ECAA0E549D}" sibTransId="{9D2C6086-87AA-4B8D-A387-4B72AA748A0F}"/>
    <dgm:cxn modelId="{2AD64F70-DC5A-48C7-ABF7-9262D4FF117A}" srcId="{ADB3B798-C1F6-4C10-8F27-EA526596DA88}" destId="{8DDBCF88-78AF-4440-95BA-54FF78CEAEB3}" srcOrd="0" destOrd="0" parTransId="{6DAE95C8-7836-4B70-A6EE-13BC6B87F38E}" sibTransId="{ADF620E0-1616-4117-ABC4-44E80B3887B0}"/>
    <dgm:cxn modelId="{CCCD3F57-8A1C-4A7E-8A77-C7F91D77603C}" type="presOf" srcId="{43CCDE80-8FFF-4B0A-9FD6-9DD74CC2509A}" destId="{CDB8D799-0410-45FD-96C1-FBB1163CDD89}" srcOrd="0" destOrd="13" presId="urn:microsoft.com/office/officeart/2005/8/layout/vList2"/>
    <dgm:cxn modelId="{D3A68386-DF94-424F-9FDC-E4DC930B44B3}" type="presOf" srcId="{ADB3B798-C1F6-4C10-8F27-EA526596DA88}" destId="{CDB8D799-0410-45FD-96C1-FBB1163CDD89}" srcOrd="0" destOrd="8" presId="urn:microsoft.com/office/officeart/2005/8/layout/vList2"/>
    <dgm:cxn modelId="{9E649F8F-671F-412B-96A7-39A4E504BF70}" type="presOf" srcId="{7A6E361E-6758-46F0-AA59-8391CA645938}" destId="{CDB8D799-0410-45FD-96C1-FBB1163CDD89}" srcOrd="0" destOrd="4" presId="urn:microsoft.com/office/officeart/2005/8/layout/vList2"/>
    <dgm:cxn modelId="{C4F8B791-CC18-47A9-9723-03FBDE09DD49}" srcId="{C5AD91EA-866A-4E3A-9E9C-7BA9496D0544}" destId="{468CA463-CF60-465A-B02B-39349C316A33}" srcOrd="1" destOrd="0" parTransId="{9B121BBE-19C9-4B7A-91EC-95B3851DBF75}" sibTransId="{A703E16A-6697-40C1-A92C-FF51591EE501}"/>
    <dgm:cxn modelId="{97DFC093-45F8-4611-A928-80252A6F3952}" srcId="{5C12DEFD-E99A-4B64-BB4B-1D01672107BB}" destId="{ADB3B798-C1F6-4C10-8F27-EA526596DA88}" srcOrd="2" destOrd="0" parTransId="{76080CE8-378C-4FAB-8DD5-7C0E221B08EC}" sibTransId="{1F83DA74-E459-4136-9AD1-AA1EE5BAE824}"/>
    <dgm:cxn modelId="{899D549B-92DE-49F7-956B-B27A8BB56990}" type="presOf" srcId="{8F15942F-6D7A-4F3B-A8A9-4CD0268B5683}" destId="{CDB8D799-0410-45FD-96C1-FBB1163CDD89}" srcOrd="0" destOrd="0" presId="urn:microsoft.com/office/officeart/2005/8/layout/vList2"/>
    <dgm:cxn modelId="{95F61F9D-2977-4DEB-BCDE-B47370F6E012}" srcId="{B32B0CC1-078B-49FE-B920-5421E2AB178B}" destId="{5C12DEFD-E99A-4B64-BB4B-1D01672107BB}" srcOrd="1" destOrd="0" parTransId="{0D5364AE-357F-4BF5-A7EA-E93DC514BCAB}" sibTransId="{D9D6CFED-0CD4-4C65-9A7C-4C403AF393E0}"/>
    <dgm:cxn modelId="{2D9AACA1-32D2-4AD7-AFED-E4307357ABEB}" srcId="{DAEE02B3-656E-406E-A171-B940B6B6EEE9}" destId="{78911300-3121-4899-B0E7-AC191F12C43A}" srcOrd="3" destOrd="0" parTransId="{C9D06EB9-E736-46A4-82CD-D5D8CD5D50AA}" sibTransId="{C2BD9AA8-8BB2-48C0-8E7A-9C2BE38EF9EC}"/>
    <dgm:cxn modelId="{9FB7D8B7-32E7-49EA-B9B7-0B1C7049BBC4}" srcId="{8F15942F-6D7A-4F3B-A8A9-4CD0268B5683}" destId="{10728516-3D87-4BA4-9ED0-04848AD18CFF}" srcOrd="0" destOrd="0" parTransId="{EB607EDF-4A70-44CC-B84D-18E1F171CAAA}" sibTransId="{4171AB67-AD5E-4B0D-838F-3CAF3DB999CE}"/>
    <dgm:cxn modelId="{C9A428BB-2968-4875-9ED7-03DFBD137D4F}" type="presOf" srcId="{5C12DEFD-E99A-4B64-BB4B-1D01672107BB}" destId="{5B70F0EB-16C0-4515-AC96-BBF46109FAF5}" srcOrd="0" destOrd="0" presId="urn:microsoft.com/office/officeart/2005/8/layout/vList2"/>
    <dgm:cxn modelId="{19E9D3CB-50E5-4C5A-A856-F7A123ED1D19}" type="presOf" srcId="{2FFCCAB4-3CA1-408F-BFB9-7A09B89B319B}" destId="{1AF1B9FD-2DDD-40D0-B48C-50972D893601}" srcOrd="0" destOrd="0" presId="urn:microsoft.com/office/officeart/2005/8/layout/vList2"/>
    <dgm:cxn modelId="{167548D0-D116-454B-9B70-38F75526B03D}" srcId="{C5AD91EA-866A-4E3A-9E9C-7BA9496D0544}" destId="{2FFCCAB4-3CA1-408F-BFB9-7A09B89B319B}" srcOrd="0" destOrd="0" parTransId="{CBA426B8-06DB-4EF6-A06B-1DAAB62C1C65}" sibTransId="{36CCF38E-FEE8-494A-9A2F-7059CF1147BD}"/>
    <dgm:cxn modelId="{C443BBD2-B118-4353-93DB-9771A3DB3683}" srcId="{DAEE02B3-656E-406E-A171-B940B6B6EEE9}" destId="{D87329B0-66AC-4318-822B-5451AF8F1985}" srcOrd="2" destOrd="0" parTransId="{9F2DEA1A-E262-4C2B-9752-961ED1D6BD6B}" sibTransId="{BBC59737-5583-4327-977E-CA3823E1E7E4}"/>
    <dgm:cxn modelId="{C7AFDCE2-6E98-4F7F-A941-C0D2F457115D}" type="presOf" srcId="{D6FE9480-DA18-4668-AA30-EFA40E9D20AA}" destId="{CDB8D799-0410-45FD-96C1-FBB1163CDD89}" srcOrd="0" destOrd="5" presId="urn:microsoft.com/office/officeart/2005/8/layout/vList2"/>
    <dgm:cxn modelId="{5B1C0FE7-23C3-42E2-9AD1-E5D2F3D21C31}" srcId="{DAEE02B3-656E-406E-A171-B940B6B6EEE9}" destId="{7A6E361E-6758-46F0-AA59-8391CA645938}" srcOrd="0" destOrd="0" parTransId="{FE8BCFB5-80C4-48B1-9532-B9DE13381DEE}" sibTransId="{3100175F-AFCC-4DCC-A69B-63CF7ECB219F}"/>
    <dgm:cxn modelId="{2F11EFF1-6799-4910-9C7B-A195DECC68B7}" type="presOf" srcId="{468CA463-CF60-465A-B02B-39349C316A33}" destId="{1AF1B9FD-2DDD-40D0-B48C-50972D893601}" srcOrd="0" destOrd="1" presId="urn:microsoft.com/office/officeart/2005/8/layout/vList2"/>
    <dgm:cxn modelId="{589003FF-0B16-487A-A253-F9A020AE95D1}" type="presParOf" srcId="{FC9C9D85-BAF6-4EF2-B1B3-E2A34947D6AA}" destId="{F7144C25-8917-4D2F-90A9-BF4CD9461AF2}" srcOrd="0" destOrd="0" presId="urn:microsoft.com/office/officeart/2005/8/layout/vList2"/>
    <dgm:cxn modelId="{13B2DD9D-AB1A-443B-B0AC-04F609A2C3F3}" type="presParOf" srcId="{FC9C9D85-BAF6-4EF2-B1B3-E2A34947D6AA}" destId="{1AF1B9FD-2DDD-40D0-B48C-50972D893601}" srcOrd="1" destOrd="0" presId="urn:microsoft.com/office/officeart/2005/8/layout/vList2"/>
    <dgm:cxn modelId="{AA4F20C2-8673-45C8-87F7-E2BA9D87EFC9}" type="presParOf" srcId="{FC9C9D85-BAF6-4EF2-B1B3-E2A34947D6AA}" destId="{5B70F0EB-16C0-4515-AC96-BBF46109FAF5}" srcOrd="2" destOrd="0" presId="urn:microsoft.com/office/officeart/2005/8/layout/vList2"/>
    <dgm:cxn modelId="{744102AD-FA84-42B1-B6C7-C475808121D5}" type="presParOf" srcId="{FC9C9D85-BAF6-4EF2-B1B3-E2A34947D6AA}" destId="{CDB8D799-0410-45FD-96C1-FBB1163CDD89}"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808E6-6B2F-4BAB-8DD8-C783CA3D04F3}">
      <dsp:nvSpPr>
        <dsp:cNvPr id="0" name=""/>
        <dsp:cNvSpPr/>
      </dsp:nvSpPr>
      <dsp:spPr>
        <a:xfrm>
          <a:off x="0" y="330"/>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9ABE69-BC94-422C-9D3B-881F406F4A14}">
      <dsp:nvSpPr>
        <dsp:cNvPr id="0" name=""/>
        <dsp:cNvSpPr/>
      </dsp:nvSpPr>
      <dsp:spPr>
        <a:xfrm>
          <a:off x="0" y="330"/>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dirty="0"/>
            <a:t>Demographic Information</a:t>
          </a:r>
          <a:r>
            <a:rPr lang="en-US" sz="1050" b="0" i="0" kern="1200" baseline="0" dirty="0"/>
            <a:t>: Age, gender, race, etc.</a:t>
          </a:r>
          <a:endParaRPr lang="en-US" sz="1050" kern="1200" dirty="0"/>
        </a:p>
      </dsp:txBody>
      <dsp:txXfrm>
        <a:off x="0" y="330"/>
        <a:ext cx="7720636" cy="386445"/>
      </dsp:txXfrm>
    </dsp:sp>
    <dsp:sp modelId="{E011EBAE-5EBE-47FB-872C-428AB646CF6D}">
      <dsp:nvSpPr>
        <dsp:cNvPr id="0" name=""/>
        <dsp:cNvSpPr/>
      </dsp:nvSpPr>
      <dsp:spPr>
        <a:xfrm>
          <a:off x="0" y="386776"/>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F56BC1-DC65-4756-BF76-8A8AEED899E8}">
      <dsp:nvSpPr>
        <dsp:cNvPr id="0" name=""/>
        <dsp:cNvSpPr/>
      </dsp:nvSpPr>
      <dsp:spPr>
        <a:xfrm>
          <a:off x="0" y="386776"/>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dirty="0"/>
            <a:t>Medical History</a:t>
          </a:r>
          <a:r>
            <a:rPr lang="en-US" sz="1050" b="0" i="0" kern="1200" baseline="0" dirty="0"/>
            <a:t>: Past medical conditions such as diabetes, hypertension, cardiovascular diseases, etc.</a:t>
          </a:r>
          <a:endParaRPr lang="en-US" sz="1050" kern="1200" dirty="0"/>
        </a:p>
      </dsp:txBody>
      <dsp:txXfrm>
        <a:off x="0" y="386776"/>
        <a:ext cx="7720636" cy="386445"/>
      </dsp:txXfrm>
    </dsp:sp>
    <dsp:sp modelId="{45A6A920-BF90-447B-A6CB-D6735AA02E31}">
      <dsp:nvSpPr>
        <dsp:cNvPr id="0" name=""/>
        <dsp:cNvSpPr/>
      </dsp:nvSpPr>
      <dsp:spPr>
        <a:xfrm>
          <a:off x="0" y="773222"/>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357B59-DC85-473B-9366-72AFD51EB13A}">
      <dsp:nvSpPr>
        <dsp:cNvPr id="0" name=""/>
        <dsp:cNvSpPr/>
      </dsp:nvSpPr>
      <dsp:spPr>
        <a:xfrm>
          <a:off x="0" y="773222"/>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dirty="0"/>
            <a:t>Pre-operative Results</a:t>
          </a:r>
          <a:r>
            <a:rPr lang="en-US" sz="1050" b="0" i="0" kern="1200" baseline="0" dirty="0"/>
            <a:t>: Lab tests like blood pressure, cholesterol levels, kidney function, etc.</a:t>
          </a:r>
          <a:endParaRPr lang="en-US" sz="1050" kern="1200" dirty="0"/>
        </a:p>
      </dsp:txBody>
      <dsp:txXfrm>
        <a:off x="0" y="773222"/>
        <a:ext cx="7720636" cy="386445"/>
      </dsp:txXfrm>
    </dsp:sp>
    <dsp:sp modelId="{A7F34CDC-7964-4DA0-B00C-70845E7B22AB}">
      <dsp:nvSpPr>
        <dsp:cNvPr id="0" name=""/>
        <dsp:cNvSpPr/>
      </dsp:nvSpPr>
      <dsp:spPr>
        <a:xfrm>
          <a:off x="0" y="1159668"/>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85342B-5653-44C7-AF52-0996A370944F}">
      <dsp:nvSpPr>
        <dsp:cNvPr id="0" name=""/>
        <dsp:cNvSpPr/>
      </dsp:nvSpPr>
      <dsp:spPr>
        <a:xfrm>
          <a:off x="0" y="1159668"/>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a:t>Surgical Details</a:t>
          </a:r>
          <a:r>
            <a:rPr lang="en-US" sz="1050" b="0" i="0" kern="1200" baseline="0"/>
            <a:t>: Type of surgery, duration, anesthesia, etc.</a:t>
          </a:r>
          <a:endParaRPr lang="en-US" sz="1050" kern="1200"/>
        </a:p>
      </dsp:txBody>
      <dsp:txXfrm>
        <a:off x="0" y="1159668"/>
        <a:ext cx="7720636" cy="386445"/>
      </dsp:txXfrm>
    </dsp:sp>
    <dsp:sp modelId="{15C464BC-2C3C-4678-B607-58BD8A077148}">
      <dsp:nvSpPr>
        <dsp:cNvPr id="0" name=""/>
        <dsp:cNvSpPr/>
      </dsp:nvSpPr>
      <dsp:spPr>
        <a:xfrm>
          <a:off x="0" y="1546113"/>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E89CC4-1B6E-4A0E-B788-9351BDD3ED99}">
      <dsp:nvSpPr>
        <dsp:cNvPr id="0" name=""/>
        <dsp:cNvSpPr/>
      </dsp:nvSpPr>
      <dsp:spPr>
        <a:xfrm>
          <a:off x="0" y="1546113"/>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dirty="0"/>
            <a:t>Postoperative Data</a:t>
          </a:r>
          <a:r>
            <a:rPr lang="en-US" sz="1050" b="0" i="0" kern="1200" baseline="0" dirty="0"/>
            <a:t>: Vital signs, complications, recovery progress.</a:t>
          </a:r>
          <a:endParaRPr lang="en-US" sz="1050" kern="1200" dirty="0"/>
        </a:p>
      </dsp:txBody>
      <dsp:txXfrm>
        <a:off x="0" y="1546113"/>
        <a:ext cx="7720636" cy="386445"/>
      </dsp:txXfrm>
    </dsp:sp>
    <dsp:sp modelId="{C19FCF64-01E1-472F-86BA-58922AE7D19E}">
      <dsp:nvSpPr>
        <dsp:cNvPr id="0" name=""/>
        <dsp:cNvSpPr/>
      </dsp:nvSpPr>
      <dsp:spPr>
        <a:xfrm>
          <a:off x="0" y="1932559"/>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CBA86-EF99-4DC5-99B4-C33340DDB82B}">
      <dsp:nvSpPr>
        <dsp:cNvPr id="0" name=""/>
        <dsp:cNvSpPr/>
      </dsp:nvSpPr>
      <dsp:spPr>
        <a:xfrm>
          <a:off x="0" y="1932559"/>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i="0" kern="1200" baseline="0"/>
            <a:t>Target Variable</a:t>
          </a:r>
          <a:r>
            <a:rPr lang="en-US" sz="1050" b="0" i="0" kern="1200" baseline="0"/>
            <a:t>: The target variable would be a binary outcome indicating in-hospital mortality (0 = survived, 1 = deceased). This would be the key variable we aim to predict using machine learning models.</a:t>
          </a:r>
          <a:endParaRPr lang="en-US" sz="1050" kern="1200"/>
        </a:p>
      </dsp:txBody>
      <dsp:txXfrm>
        <a:off x="0" y="1932559"/>
        <a:ext cx="7720636" cy="386445"/>
      </dsp:txXfrm>
    </dsp:sp>
    <dsp:sp modelId="{9949B805-7FA1-4EFF-8F29-DF78C6DE4F00}">
      <dsp:nvSpPr>
        <dsp:cNvPr id="0" name=""/>
        <dsp:cNvSpPr/>
      </dsp:nvSpPr>
      <dsp:spPr>
        <a:xfrm>
          <a:off x="0" y="2319005"/>
          <a:ext cx="77206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491D9-BA78-4F01-9718-C5FD2699F714}">
      <dsp:nvSpPr>
        <dsp:cNvPr id="0" name=""/>
        <dsp:cNvSpPr/>
      </dsp:nvSpPr>
      <dsp:spPr>
        <a:xfrm>
          <a:off x="0" y="2319005"/>
          <a:ext cx="7720636" cy="386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b="1" kern="1200"/>
            <a:t>Size and Types of Data</a:t>
          </a:r>
          <a:r>
            <a:rPr lang="en-US" sz="1050" kern="1200"/>
            <a:t>: The dataset is typically large (can have tens of thousands of patient records) and includes structured data (numerical and categorical variables). It may also include some time-series data (e.g., vital signs over time), which might require special handling.</a:t>
          </a:r>
        </a:p>
      </dsp:txBody>
      <dsp:txXfrm>
        <a:off x="0" y="2319005"/>
        <a:ext cx="7720636" cy="386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96414A-DF9C-48B2-97B9-25432753E334}">
      <dsp:nvSpPr>
        <dsp:cNvPr id="0" name=""/>
        <dsp:cNvSpPr/>
      </dsp:nvSpPr>
      <dsp:spPr>
        <a:xfrm>
          <a:off x="0" y="329"/>
          <a:ext cx="4887381" cy="0"/>
        </a:xfrm>
        <a:prstGeom prst="line">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BF6BD0C-9576-4A4E-B204-2F42ACB6F46A}">
      <dsp:nvSpPr>
        <dsp:cNvPr id="0" name=""/>
        <dsp:cNvSpPr/>
      </dsp:nvSpPr>
      <dsp:spPr>
        <a:xfrm>
          <a:off x="0" y="329"/>
          <a:ext cx="4887381" cy="53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Location-Based Recommendations:</a:t>
          </a:r>
          <a:r>
            <a:rPr lang="en-US" sz="1500" kern="1200"/>
            <a:t> Suggests nearby facilities.</a:t>
          </a:r>
        </a:p>
      </dsp:txBody>
      <dsp:txXfrm>
        <a:off x="0" y="329"/>
        <a:ext cx="4887381" cy="539765"/>
      </dsp:txXfrm>
    </dsp:sp>
    <dsp:sp modelId="{A07C7B40-6254-4DC7-84CB-98E3E837EEDC}">
      <dsp:nvSpPr>
        <dsp:cNvPr id="0" name=""/>
        <dsp:cNvSpPr/>
      </dsp:nvSpPr>
      <dsp:spPr>
        <a:xfrm>
          <a:off x="0" y="540095"/>
          <a:ext cx="4887381" cy="0"/>
        </a:xfrm>
        <a:prstGeom prst="line">
          <a:avLst/>
        </a:prstGeom>
        <a:gradFill rotWithShape="0">
          <a:gsLst>
            <a:gs pos="0">
              <a:schemeClr val="accent5">
                <a:hueOff val="-5330780"/>
                <a:satOff val="3030"/>
                <a:lumOff val="-2500"/>
                <a:alphaOff val="0"/>
                <a:tint val="94000"/>
                <a:satMod val="103000"/>
                <a:lumMod val="102000"/>
              </a:schemeClr>
            </a:gs>
            <a:gs pos="50000">
              <a:schemeClr val="accent5">
                <a:hueOff val="-5330780"/>
                <a:satOff val="3030"/>
                <a:lumOff val="-2500"/>
                <a:alphaOff val="0"/>
                <a:shade val="100000"/>
                <a:satMod val="110000"/>
                <a:lumMod val="100000"/>
              </a:schemeClr>
            </a:gs>
            <a:gs pos="100000">
              <a:schemeClr val="accent5">
                <a:hueOff val="-5330780"/>
                <a:satOff val="3030"/>
                <a:lumOff val="-2500"/>
                <a:alphaOff val="0"/>
                <a:shade val="78000"/>
                <a:satMod val="120000"/>
                <a:lumMod val="99000"/>
              </a:schemeClr>
            </a:gs>
          </a:gsLst>
          <a:lin ang="5400000" scaled="0"/>
        </a:gradFill>
        <a:ln w="9525" cap="flat" cmpd="sng" algn="ctr">
          <a:solidFill>
            <a:schemeClr val="accent5">
              <a:hueOff val="-5330780"/>
              <a:satOff val="3030"/>
              <a:lumOff val="-250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31A902A-C50E-4670-8599-62E56F7B31CA}">
      <dsp:nvSpPr>
        <dsp:cNvPr id="0" name=""/>
        <dsp:cNvSpPr/>
      </dsp:nvSpPr>
      <dsp:spPr>
        <a:xfrm>
          <a:off x="0" y="540095"/>
          <a:ext cx="4887381" cy="53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Performance Ranking:</a:t>
          </a:r>
          <a:r>
            <a:rPr lang="en-US" sz="1500" kern="1200"/>
            <a:t> Ranks facilities based on medical outcomes.</a:t>
          </a:r>
        </a:p>
      </dsp:txBody>
      <dsp:txXfrm>
        <a:off x="0" y="540095"/>
        <a:ext cx="4887381" cy="539765"/>
      </dsp:txXfrm>
    </dsp:sp>
    <dsp:sp modelId="{4F2C3502-6222-41DE-98CF-B9F425877F78}">
      <dsp:nvSpPr>
        <dsp:cNvPr id="0" name=""/>
        <dsp:cNvSpPr/>
      </dsp:nvSpPr>
      <dsp:spPr>
        <a:xfrm>
          <a:off x="0" y="1079860"/>
          <a:ext cx="4887381" cy="0"/>
        </a:xfrm>
        <a:prstGeom prst="line">
          <a:avLst/>
        </a:prstGeom>
        <a:gradFill rotWithShape="0">
          <a:gsLst>
            <a:gs pos="0">
              <a:schemeClr val="accent5">
                <a:hueOff val="-10661560"/>
                <a:satOff val="6060"/>
                <a:lumOff val="-5000"/>
                <a:alphaOff val="0"/>
                <a:tint val="94000"/>
                <a:satMod val="103000"/>
                <a:lumMod val="102000"/>
              </a:schemeClr>
            </a:gs>
            <a:gs pos="50000">
              <a:schemeClr val="accent5">
                <a:hueOff val="-10661560"/>
                <a:satOff val="6060"/>
                <a:lumOff val="-5000"/>
                <a:alphaOff val="0"/>
                <a:shade val="100000"/>
                <a:satMod val="110000"/>
                <a:lumMod val="100000"/>
              </a:schemeClr>
            </a:gs>
            <a:gs pos="100000">
              <a:schemeClr val="accent5">
                <a:hueOff val="-10661560"/>
                <a:satOff val="6060"/>
                <a:lumOff val="-5000"/>
                <a:alphaOff val="0"/>
                <a:shade val="78000"/>
                <a:satMod val="120000"/>
                <a:lumMod val="99000"/>
              </a:schemeClr>
            </a:gs>
          </a:gsLst>
          <a:lin ang="5400000" scaled="0"/>
        </a:gradFill>
        <a:ln w="9525" cap="flat" cmpd="sng" algn="ctr">
          <a:solidFill>
            <a:schemeClr val="accent5">
              <a:hueOff val="-10661560"/>
              <a:satOff val="6060"/>
              <a:lumOff val="-500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21C3F5-8973-4370-9CAB-3D58348170E2}">
      <dsp:nvSpPr>
        <dsp:cNvPr id="0" name=""/>
        <dsp:cNvSpPr/>
      </dsp:nvSpPr>
      <dsp:spPr>
        <a:xfrm>
          <a:off x="0" y="1079860"/>
          <a:ext cx="4887381" cy="53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Accessibility:</a:t>
          </a:r>
          <a:r>
            <a:rPr lang="en-US" sz="1500" kern="1200"/>
            <a:t> Ensures recommended facilities are within reach.</a:t>
          </a:r>
        </a:p>
      </dsp:txBody>
      <dsp:txXfrm>
        <a:off x="0" y="1079860"/>
        <a:ext cx="4887381" cy="539765"/>
      </dsp:txXfrm>
    </dsp:sp>
    <dsp:sp modelId="{055124D7-A9FF-4CD6-872B-167577691A60}">
      <dsp:nvSpPr>
        <dsp:cNvPr id="0" name=""/>
        <dsp:cNvSpPr/>
      </dsp:nvSpPr>
      <dsp:spPr>
        <a:xfrm>
          <a:off x="0" y="1619626"/>
          <a:ext cx="4887381" cy="0"/>
        </a:xfrm>
        <a:prstGeom prst="line">
          <a:avLst/>
        </a:prstGeom>
        <a:gradFill rotWithShape="0">
          <a:gsLst>
            <a:gs pos="0">
              <a:schemeClr val="accent5">
                <a:hueOff val="-15992340"/>
                <a:satOff val="9089"/>
                <a:lumOff val="-7500"/>
                <a:alphaOff val="0"/>
                <a:tint val="94000"/>
                <a:satMod val="103000"/>
                <a:lumMod val="102000"/>
              </a:schemeClr>
            </a:gs>
            <a:gs pos="50000">
              <a:schemeClr val="accent5">
                <a:hueOff val="-15992340"/>
                <a:satOff val="9089"/>
                <a:lumOff val="-7500"/>
                <a:alphaOff val="0"/>
                <a:shade val="100000"/>
                <a:satMod val="110000"/>
                <a:lumMod val="100000"/>
              </a:schemeClr>
            </a:gs>
            <a:gs pos="100000">
              <a:schemeClr val="accent5">
                <a:hueOff val="-15992340"/>
                <a:satOff val="9089"/>
                <a:lumOff val="-7500"/>
                <a:alphaOff val="0"/>
                <a:shade val="78000"/>
                <a:satMod val="120000"/>
                <a:lumMod val="99000"/>
              </a:schemeClr>
            </a:gs>
          </a:gsLst>
          <a:lin ang="5400000" scaled="0"/>
        </a:gradFill>
        <a:ln w="9525" cap="flat" cmpd="sng" algn="ctr">
          <a:solidFill>
            <a:schemeClr val="accent5">
              <a:hueOff val="-15992340"/>
              <a:satOff val="9089"/>
              <a:lumOff val="-750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EC87F7F-E0A9-4702-A5B8-F6E43CE10957}">
      <dsp:nvSpPr>
        <dsp:cNvPr id="0" name=""/>
        <dsp:cNvSpPr/>
      </dsp:nvSpPr>
      <dsp:spPr>
        <a:xfrm>
          <a:off x="0" y="1619626"/>
          <a:ext cx="4887381" cy="53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a:t>Personalized Healthcare:</a:t>
          </a:r>
          <a:r>
            <a:rPr lang="en-US" sz="1500" kern="1200"/>
            <a:t> Tailors recommendations to specific conditions.</a:t>
          </a:r>
        </a:p>
      </dsp:txBody>
      <dsp:txXfrm>
        <a:off x="0" y="1619626"/>
        <a:ext cx="4887381" cy="539765"/>
      </dsp:txXfrm>
    </dsp:sp>
    <dsp:sp modelId="{0D5056FB-5BEB-436E-9F6A-6D00C7BCD5B1}">
      <dsp:nvSpPr>
        <dsp:cNvPr id="0" name=""/>
        <dsp:cNvSpPr/>
      </dsp:nvSpPr>
      <dsp:spPr>
        <a:xfrm>
          <a:off x="0" y="2159391"/>
          <a:ext cx="4887381" cy="0"/>
        </a:xfrm>
        <a:prstGeom prst="line">
          <a:avLst/>
        </a:prstGeom>
        <a:gradFill rotWithShape="0">
          <a:gsLst>
            <a:gs pos="0">
              <a:schemeClr val="accent5">
                <a:hueOff val="-21323121"/>
                <a:satOff val="12119"/>
                <a:lumOff val="-10000"/>
                <a:alphaOff val="0"/>
                <a:tint val="94000"/>
                <a:satMod val="103000"/>
                <a:lumMod val="102000"/>
              </a:schemeClr>
            </a:gs>
            <a:gs pos="50000">
              <a:schemeClr val="accent5">
                <a:hueOff val="-21323121"/>
                <a:satOff val="12119"/>
                <a:lumOff val="-10000"/>
                <a:alphaOff val="0"/>
                <a:shade val="100000"/>
                <a:satMod val="110000"/>
                <a:lumMod val="100000"/>
              </a:schemeClr>
            </a:gs>
            <a:gs pos="100000">
              <a:schemeClr val="accent5">
                <a:hueOff val="-21323121"/>
                <a:satOff val="12119"/>
                <a:lumOff val="-10000"/>
                <a:alphaOff val="0"/>
                <a:shade val="78000"/>
                <a:satMod val="120000"/>
                <a:lumMod val="99000"/>
              </a:schemeClr>
            </a:gs>
          </a:gsLst>
          <a:lin ang="5400000" scaled="0"/>
        </a:gradFill>
        <a:ln w="9525" cap="flat" cmpd="sng" algn="ctr">
          <a:solidFill>
            <a:schemeClr val="accent5">
              <a:hueOff val="-21323121"/>
              <a:satOff val="12119"/>
              <a:lumOff val="-1000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04BA13-9094-4009-B65C-EDD85FBC22CE}">
      <dsp:nvSpPr>
        <dsp:cNvPr id="0" name=""/>
        <dsp:cNvSpPr/>
      </dsp:nvSpPr>
      <dsp:spPr>
        <a:xfrm>
          <a:off x="0" y="2159391"/>
          <a:ext cx="4887381" cy="53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Goal: Empower</a:t>
          </a:r>
          <a:r>
            <a:rPr lang="en-US" sz="1500" kern="1200" dirty="0"/>
            <a:t> patients with informed decisions about healthcare facilities.</a:t>
          </a:r>
        </a:p>
      </dsp:txBody>
      <dsp:txXfrm>
        <a:off x="0" y="2159391"/>
        <a:ext cx="4887381" cy="539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95146-5287-46BF-BAAC-0A953D2AE301}">
      <dsp:nvSpPr>
        <dsp:cNvPr id="0" name=""/>
        <dsp:cNvSpPr/>
      </dsp:nvSpPr>
      <dsp:spPr>
        <a:xfrm>
          <a:off x="0" y="5230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dirty="0"/>
            <a:t>Business Need for the Healthcare Facility Performance Prediction System</a:t>
          </a:r>
          <a:endParaRPr lang="en-US" sz="800" kern="1200" dirty="0"/>
        </a:p>
      </dsp:txBody>
      <dsp:txXfrm>
        <a:off x="14850" y="67153"/>
        <a:ext cx="4857681" cy="274500"/>
      </dsp:txXfrm>
    </dsp:sp>
    <dsp:sp modelId="{708411BB-3F08-48DE-92CB-44A9DD452575}">
      <dsp:nvSpPr>
        <dsp:cNvPr id="0" name=""/>
        <dsp:cNvSpPr/>
      </dsp:nvSpPr>
      <dsp:spPr>
        <a:xfrm>
          <a:off x="0" y="37954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Improved Access to Quality Care:</a:t>
          </a:r>
          <a:r>
            <a:rPr lang="en-US" sz="800" kern="1200"/>
            <a:t> Helps patients find the best healthcare facilities based on location and medical needs.</a:t>
          </a:r>
        </a:p>
      </dsp:txBody>
      <dsp:txXfrm>
        <a:off x="14850" y="394393"/>
        <a:ext cx="4857681" cy="274500"/>
      </dsp:txXfrm>
    </dsp:sp>
    <dsp:sp modelId="{FB79838E-FAAE-4CD3-A08E-702E027D0EB9}">
      <dsp:nvSpPr>
        <dsp:cNvPr id="0" name=""/>
        <dsp:cNvSpPr/>
      </dsp:nvSpPr>
      <dsp:spPr>
        <a:xfrm>
          <a:off x="0" y="70678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Personalized Recommendations:</a:t>
          </a:r>
          <a:r>
            <a:rPr lang="en-US" sz="800" kern="1200"/>
            <a:t> Tailors suggestions to each patient's condition, ensuring optimal care.</a:t>
          </a:r>
        </a:p>
      </dsp:txBody>
      <dsp:txXfrm>
        <a:off x="14850" y="721633"/>
        <a:ext cx="4857681" cy="274500"/>
      </dsp:txXfrm>
    </dsp:sp>
    <dsp:sp modelId="{FB1A0423-A2ED-415E-8CF6-64FEFD97E3F3}">
      <dsp:nvSpPr>
        <dsp:cNvPr id="0" name=""/>
        <dsp:cNvSpPr/>
      </dsp:nvSpPr>
      <dsp:spPr>
        <a:xfrm>
          <a:off x="0" y="103402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Optimized Healthcare Resources:</a:t>
          </a:r>
          <a:r>
            <a:rPr lang="en-US" sz="800" kern="1200"/>
            <a:t> Assists providers in improving services and allocating resources efficiently.</a:t>
          </a:r>
        </a:p>
      </dsp:txBody>
      <dsp:txXfrm>
        <a:off x="14850" y="1048873"/>
        <a:ext cx="4857681" cy="274500"/>
      </dsp:txXfrm>
    </dsp:sp>
    <dsp:sp modelId="{C988DA17-2DCC-40A7-96E9-C527025B3355}">
      <dsp:nvSpPr>
        <dsp:cNvPr id="0" name=""/>
        <dsp:cNvSpPr/>
      </dsp:nvSpPr>
      <dsp:spPr>
        <a:xfrm>
          <a:off x="0" y="136126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Efficiency and Convenience:</a:t>
          </a:r>
          <a:r>
            <a:rPr lang="en-US" sz="800" kern="1200"/>
            <a:t> Saves time by presenting a ranked list of nearby hospitals, minimizing delays.</a:t>
          </a:r>
        </a:p>
      </dsp:txBody>
      <dsp:txXfrm>
        <a:off x="14850" y="1376113"/>
        <a:ext cx="4857681" cy="274500"/>
      </dsp:txXfrm>
    </dsp:sp>
    <dsp:sp modelId="{22EC80BD-9563-4E54-8DA3-71D0E007C3D7}">
      <dsp:nvSpPr>
        <dsp:cNvPr id="0" name=""/>
        <dsp:cNvSpPr/>
      </dsp:nvSpPr>
      <dsp:spPr>
        <a:xfrm>
          <a:off x="0" y="168850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Data-Driven Decision Making:</a:t>
          </a:r>
          <a:r>
            <a:rPr lang="en-US" sz="800" kern="1200"/>
            <a:t> Provides insights for better planning and policy-making for stakeholders.</a:t>
          </a:r>
        </a:p>
      </dsp:txBody>
      <dsp:txXfrm>
        <a:off x="14850" y="1703353"/>
        <a:ext cx="4857681" cy="274500"/>
      </dsp:txXfrm>
    </dsp:sp>
    <dsp:sp modelId="{E0C5B7E7-32F9-4BF3-9FB1-E3550A11622C}">
      <dsp:nvSpPr>
        <dsp:cNvPr id="0" name=""/>
        <dsp:cNvSpPr/>
      </dsp:nvSpPr>
      <dsp:spPr>
        <a:xfrm>
          <a:off x="0" y="201574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Increased Patient Trust:</a:t>
          </a:r>
          <a:r>
            <a:rPr lang="en-US" sz="800" kern="1200"/>
            <a:t> Builds confidence through transparent facility performance data.</a:t>
          </a:r>
        </a:p>
      </dsp:txBody>
      <dsp:txXfrm>
        <a:off x="14850" y="2030593"/>
        <a:ext cx="4857681" cy="274500"/>
      </dsp:txXfrm>
    </dsp:sp>
    <dsp:sp modelId="{82F0C34F-FC05-41D8-8353-F980A088947B}">
      <dsp:nvSpPr>
        <dsp:cNvPr id="0" name=""/>
        <dsp:cNvSpPr/>
      </dsp:nvSpPr>
      <dsp:spPr>
        <a:xfrm>
          <a:off x="0" y="2342983"/>
          <a:ext cx="4887381" cy="304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kern="1200"/>
            <a:t>Market Differentiation:</a:t>
          </a:r>
          <a:r>
            <a:rPr lang="en-US" sz="800" kern="1200"/>
            <a:t> Allows healthcare providers to stand out by showcasing their performance quality.</a:t>
          </a:r>
        </a:p>
      </dsp:txBody>
      <dsp:txXfrm>
        <a:off x="14850" y="2357833"/>
        <a:ext cx="4857681" cy="274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44C25-8917-4D2F-90A9-BF4CD9461AF2}">
      <dsp:nvSpPr>
        <dsp:cNvPr id="0" name=""/>
        <dsp:cNvSpPr/>
      </dsp:nvSpPr>
      <dsp:spPr>
        <a:xfrm>
          <a:off x="0" y="32926"/>
          <a:ext cx="5791658" cy="2574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Problem Statement</a:t>
          </a:r>
          <a:endParaRPr lang="en-US" sz="1100" kern="1200"/>
        </a:p>
      </dsp:txBody>
      <dsp:txXfrm>
        <a:off x="12565" y="45491"/>
        <a:ext cx="5766528" cy="232270"/>
      </dsp:txXfrm>
    </dsp:sp>
    <dsp:sp modelId="{1AF1B9FD-2DDD-40D0-B48C-50972D893601}">
      <dsp:nvSpPr>
        <dsp:cNvPr id="0" name=""/>
        <dsp:cNvSpPr/>
      </dsp:nvSpPr>
      <dsp:spPr>
        <a:xfrm>
          <a:off x="0" y="290326"/>
          <a:ext cx="5791658"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85"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kern="1200" dirty="0"/>
            <a:t>Develop a location-based healthcare facility recommendation system that predicts and ranks facilities based on their performance for specific medical measures.</a:t>
          </a:r>
          <a:endParaRPr lang="en-US" sz="900" kern="1200" dirty="0"/>
        </a:p>
        <a:p>
          <a:pPr marL="57150" lvl="1" indent="-57150" algn="l" defTabSz="400050">
            <a:lnSpc>
              <a:spcPct val="90000"/>
            </a:lnSpc>
            <a:spcBef>
              <a:spcPct val="0"/>
            </a:spcBef>
            <a:spcAft>
              <a:spcPct val="20000"/>
            </a:spcAft>
            <a:buChar char="•"/>
          </a:pPr>
          <a:r>
            <a:rPr lang="en-US" sz="900" b="1" kern="1200" dirty="0"/>
            <a:t>The system should take the patient’s location as input and recommend the best-performing facilities nearby, ensuring personalized and efficient healthcare access.</a:t>
          </a:r>
          <a:endParaRPr lang="en-US" sz="900" kern="1200" dirty="0"/>
        </a:p>
      </dsp:txBody>
      <dsp:txXfrm>
        <a:off x="0" y="290326"/>
        <a:ext cx="5791658" cy="535095"/>
      </dsp:txXfrm>
    </dsp:sp>
    <dsp:sp modelId="{5B70F0EB-16C0-4515-AC96-BBF46109FAF5}">
      <dsp:nvSpPr>
        <dsp:cNvPr id="0" name=""/>
        <dsp:cNvSpPr/>
      </dsp:nvSpPr>
      <dsp:spPr>
        <a:xfrm>
          <a:off x="0" y="825421"/>
          <a:ext cx="5791658" cy="257400"/>
        </a:xfrm>
        <a:prstGeom prst="roundRect">
          <a:avLst/>
        </a:prstGeom>
        <a:solidFill>
          <a:schemeClr val="accent2">
            <a:hueOff val="1907789"/>
            <a:satOff val="-43528"/>
            <a:lumOff val="1607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Solution Approach</a:t>
          </a:r>
          <a:endParaRPr lang="en-US" sz="1100" kern="1200"/>
        </a:p>
      </dsp:txBody>
      <dsp:txXfrm>
        <a:off x="12565" y="837986"/>
        <a:ext cx="5766528" cy="232270"/>
      </dsp:txXfrm>
    </dsp:sp>
    <dsp:sp modelId="{CDB8D799-0410-45FD-96C1-FBB1163CDD89}">
      <dsp:nvSpPr>
        <dsp:cNvPr id="0" name=""/>
        <dsp:cNvSpPr/>
      </dsp:nvSpPr>
      <dsp:spPr>
        <a:xfrm>
          <a:off x="0" y="1082821"/>
          <a:ext cx="5791658" cy="2322540"/>
        </a:xfrm>
        <a:prstGeom prst="rect">
          <a:avLst/>
        </a:prstGeom>
        <a:gradFill rotWithShape="0">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ln>
          <a:noFill/>
        </a:ln>
        <a:effectLst/>
      </dsp:spPr>
      <dsp:style>
        <a:lnRef idx="0">
          <a:scrgbClr r="0" g="0" b="0"/>
        </a:lnRef>
        <a:fillRef idx="0">
          <a:scrgbClr r="0" g="0" b="0"/>
        </a:fillRef>
        <a:effectRef idx="0">
          <a:scrgbClr r="0" g="0" b="0"/>
        </a:effectRef>
        <a:fontRef idx="minor"/>
      </dsp:style>
      <dsp:txBody>
        <a:bodyPr spcFirstLastPara="0" vert="horz" wrap="square" lIns="183885"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kern="1200" dirty="0"/>
            <a:t>Input Data:</a:t>
          </a:r>
          <a:endParaRPr lang="en-US" sz="900" kern="1200" dirty="0"/>
        </a:p>
        <a:p>
          <a:pPr marL="114300" lvl="2" indent="-57150" algn="l" defTabSz="400050">
            <a:lnSpc>
              <a:spcPct val="90000"/>
            </a:lnSpc>
            <a:spcBef>
              <a:spcPct val="0"/>
            </a:spcBef>
            <a:spcAft>
              <a:spcPct val="20000"/>
            </a:spcAft>
            <a:buChar char="•"/>
          </a:pPr>
          <a:r>
            <a:rPr lang="en-US" sz="900" kern="1200" dirty="0"/>
            <a:t>Patient location (e.g., </a:t>
          </a:r>
          <a:r>
            <a:rPr lang="en-US" sz="900" b="1" kern="1200" dirty="0"/>
            <a:t>ZIP Code</a:t>
          </a:r>
          <a:r>
            <a:rPr lang="en-US" sz="900" kern="1200" dirty="0"/>
            <a:t>, </a:t>
          </a:r>
          <a:r>
            <a:rPr lang="en-US" sz="900" b="1" kern="1200" dirty="0"/>
            <a:t>city</a:t>
          </a:r>
          <a:r>
            <a:rPr lang="en-US" sz="900" kern="1200" dirty="0"/>
            <a:t>, or </a:t>
          </a:r>
          <a:r>
            <a:rPr lang="en-US" sz="900" b="1" kern="1200" dirty="0"/>
            <a:t>coordinates</a:t>
          </a:r>
          <a:r>
            <a:rPr lang="en-US" sz="900" kern="1200" dirty="0"/>
            <a:t>).</a:t>
          </a:r>
        </a:p>
        <a:p>
          <a:pPr marL="114300" lvl="2" indent="-57150" algn="l" defTabSz="400050">
            <a:lnSpc>
              <a:spcPct val="90000"/>
            </a:lnSpc>
            <a:spcBef>
              <a:spcPct val="0"/>
            </a:spcBef>
            <a:spcAft>
              <a:spcPct val="20000"/>
            </a:spcAft>
            <a:buChar char="•"/>
          </a:pPr>
          <a:r>
            <a:rPr lang="en-US" sz="900" kern="1200" dirty="0"/>
            <a:t>Optional: Patient's medical condition (e.g., "pneumonia," "heart attack").</a:t>
          </a:r>
        </a:p>
        <a:p>
          <a:pPr marL="57150" lvl="1" indent="-57150" algn="l" defTabSz="400050">
            <a:lnSpc>
              <a:spcPct val="90000"/>
            </a:lnSpc>
            <a:spcBef>
              <a:spcPct val="0"/>
            </a:spcBef>
            <a:spcAft>
              <a:spcPct val="20000"/>
            </a:spcAft>
            <a:buChar char="•"/>
          </a:pPr>
          <a:r>
            <a:rPr lang="en-US" sz="900" b="1" kern="1200"/>
            <a:t>Processing Workflow:</a:t>
          </a:r>
          <a:endParaRPr lang="en-US" sz="900" kern="1200"/>
        </a:p>
        <a:p>
          <a:pPr marL="114300" lvl="2" indent="-57150" algn="l" defTabSz="400050">
            <a:lnSpc>
              <a:spcPct val="90000"/>
            </a:lnSpc>
            <a:spcBef>
              <a:spcPct val="0"/>
            </a:spcBef>
            <a:spcAft>
              <a:spcPct val="20000"/>
            </a:spcAft>
            <a:buChar char="•"/>
          </a:pPr>
          <a:r>
            <a:rPr lang="en-US" sz="900" kern="1200" dirty="0"/>
            <a:t>Identify healthcare facilities within a specific </a:t>
          </a:r>
          <a:r>
            <a:rPr lang="en-US" sz="900" b="1" kern="1200" dirty="0"/>
            <a:t>radius</a:t>
          </a:r>
          <a:r>
            <a:rPr lang="en-US" sz="900" kern="1200" dirty="0"/>
            <a:t> (e.g., 10-50 miles) from the patient's location.</a:t>
          </a:r>
        </a:p>
        <a:p>
          <a:pPr marL="114300" lvl="2" indent="-57150" algn="l" defTabSz="400050">
            <a:lnSpc>
              <a:spcPct val="90000"/>
            </a:lnSpc>
            <a:spcBef>
              <a:spcPct val="0"/>
            </a:spcBef>
            <a:spcAft>
              <a:spcPct val="20000"/>
            </a:spcAft>
            <a:buChar char="•"/>
          </a:pPr>
          <a:r>
            <a:rPr lang="en-US" sz="900" kern="1200" dirty="0"/>
            <a:t>Filter facilities based on their </a:t>
          </a:r>
          <a:r>
            <a:rPr lang="en-US" sz="900" b="1" kern="1200" dirty="0"/>
            <a:t>Measure Name</a:t>
          </a:r>
          <a:r>
            <a:rPr lang="en-US" sz="900" kern="1200" dirty="0"/>
            <a:t> related to the medical condition (e.g., "Death rate for pneumonia patients").</a:t>
          </a:r>
        </a:p>
        <a:p>
          <a:pPr marL="114300" lvl="2" indent="-57150" algn="l" defTabSz="400050">
            <a:lnSpc>
              <a:spcPct val="90000"/>
            </a:lnSpc>
            <a:spcBef>
              <a:spcPct val="0"/>
            </a:spcBef>
            <a:spcAft>
              <a:spcPct val="20000"/>
            </a:spcAft>
            <a:buChar char="•"/>
          </a:pPr>
          <a:r>
            <a:rPr lang="en-US" sz="900" kern="1200"/>
            <a:t>Predict or retrieve performance scores for facilities using an ML model.</a:t>
          </a:r>
        </a:p>
        <a:p>
          <a:pPr marL="114300" lvl="2" indent="-57150" algn="l" defTabSz="400050">
            <a:lnSpc>
              <a:spcPct val="90000"/>
            </a:lnSpc>
            <a:spcBef>
              <a:spcPct val="0"/>
            </a:spcBef>
            <a:spcAft>
              <a:spcPct val="20000"/>
            </a:spcAft>
            <a:buChar char="•"/>
          </a:pPr>
          <a:r>
            <a:rPr lang="en-US" sz="900" kern="1200"/>
            <a:t>Rank facilities based on their predicted scores and geographic proximity.</a:t>
          </a:r>
        </a:p>
        <a:p>
          <a:pPr marL="57150" lvl="1" indent="-57150" algn="l" defTabSz="400050">
            <a:lnSpc>
              <a:spcPct val="90000"/>
            </a:lnSpc>
            <a:spcBef>
              <a:spcPct val="0"/>
            </a:spcBef>
            <a:spcAft>
              <a:spcPct val="20000"/>
            </a:spcAft>
            <a:buChar char="•"/>
          </a:pPr>
          <a:r>
            <a:rPr lang="en-US" sz="900" b="1" kern="1200"/>
            <a:t>Output:</a:t>
          </a:r>
          <a:endParaRPr lang="en-US" sz="900" kern="1200"/>
        </a:p>
        <a:p>
          <a:pPr marL="114300" lvl="2" indent="-57150" algn="l" defTabSz="400050">
            <a:lnSpc>
              <a:spcPct val="90000"/>
            </a:lnSpc>
            <a:spcBef>
              <a:spcPct val="0"/>
            </a:spcBef>
            <a:spcAft>
              <a:spcPct val="20000"/>
            </a:spcAft>
            <a:buChar char="•"/>
          </a:pPr>
          <a:r>
            <a:rPr lang="en-US" sz="900" kern="1200"/>
            <a:t>A ranked list of facilities with the following details:</a:t>
          </a:r>
        </a:p>
        <a:p>
          <a:pPr marL="171450" lvl="3" indent="-57150" algn="l" defTabSz="400050">
            <a:lnSpc>
              <a:spcPct val="90000"/>
            </a:lnSpc>
            <a:spcBef>
              <a:spcPct val="0"/>
            </a:spcBef>
            <a:spcAft>
              <a:spcPct val="20000"/>
            </a:spcAft>
            <a:buChar char="•"/>
          </a:pPr>
          <a:r>
            <a:rPr lang="en-US" sz="900" kern="1200" dirty="0"/>
            <a:t>Facility Name and Address.</a:t>
          </a:r>
        </a:p>
        <a:p>
          <a:pPr marL="171450" lvl="3" indent="-57150" algn="l" defTabSz="400050">
            <a:lnSpc>
              <a:spcPct val="90000"/>
            </a:lnSpc>
            <a:spcBef>
              <a:spcPct val="0"/>
            </a:spcBef>
            <a:spcAft>
              <a:spcPct val="20000"/>
            </a:spcAft>
            <a:buChar char="•"/>
          </a:pPr>
          <a:r>
            <a:rPr lang="en-US" sz="900" kern="1200" dirty="0"/>
            <a:t>Performance Score.</a:t>
          </a:r>
        </a:p>
        <a:p>
          <a:pPr marL="171450" lvl="3" indent="-57150" algn="l" defTabSz="400050">
            <a:lnSpc>
              <a:spcPct val="90000"/>
            </a:lnSpc>
            <a:spcBef>
              <a:spcPct val="0"/>
            </a:spcBef>
            <a:spcAft>
              <a:spcPct val="20000"/>
            </a:spcAft>
            <a:buChar char="•"/>
          </a:pPr>
          <a:r>
            <a:rPr lang="en-US" sz="900" kern="1200"/>
            <a:t>Distance from the patient’s location.</a:t>
          </a:r>
        </a:p>
        <a:p>
          <a:pPr marL="171450" lvl="3" indent="-57150" algn="l" defTabSz="400050">
            <a:lnSpc>
              <a:spcPct val="90000"/>
            </a:lnSpc>
            <a:spcBef>
              <a:spcPct val="0"/>
            </a:spcBef>
            <a:spcAft>
              <a:spcPct val="20000"/>
            </a:spcAft>
            <a:buChar char="•"/>
          </a:pPr>
          <a:r>
            <a:rPr lang="en-US" sz="900" kern="1200"/>
            <a:t>Contact information (e.g., phone number).</a:t>
          </a:r>
        </a:p>
        <a:p>
          <a:pPr marL="171450" lvl="3" indent="-57150" algn="l" defTabSz="400050">
            <a:lnSpc>
              <a:spcPct val="90000"/>
            </a:lnSpc>
            <a:spcBef>
              <a:spcPct val="0"/>
            </a:spcBef>
            <a:spcAft>
              <a:spcPct val="20000"/>
            </a:spcAft>
            <a:buChar char="•"/>
          </a:pPr>
          <a:r>
            <a:rPr lang="en-US" sz="900" kern="1200" dirty="0"/>
            <a:t>Measure-specific performance (e.g., mortality or complication rates).</a:t>
          </a:r>
        </a:p>
      </dsp:txBody>
      <dsp:txXfrm>
        <a:off x="0" y="1082821"/>
        <a:ext cx="5791658" cy="23225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65ca14590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65ca14590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65ca14590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65ca14590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65ca14590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65ca14590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65ca1459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65ca1459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65ca14590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65ca14590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d65ca14590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d65ca14590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1c3edab953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1c3edab953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c3edab953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c3edab953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65ca14590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65ca14590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96690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31955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5342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12035992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25320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46872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8646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29800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174696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55404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122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10066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31662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43454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06537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78942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621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21432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27904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0752369"/>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diagramData" Target="../diagrams/data1.xml"/><Relationship Id="rId5" Type="http://schemas.openxmlformats.org/officeDocument/2006/relationships/image" Target="../media/image8.jpe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11" Type="http://schemas.microsoft.com/office/2007/relationships/diagramDrawing" Target="../diagrams/drawing2.xml"/><Relationship Id="rId5" Type="http://schemas.openxmlformats.org/officeDocument/2006/relationships/image" Target="../media/image3.png"/><Relationship Id="rId10" Type="http://schemas.openxmlformats.org/officeDocument/2006/relationships/diagramColors" Target="../diagrams/colors2.xml"/><Relationship Id="rId4" Type="http://schemas.openxmlformats.org/officeDocument/2006/relationships/image" Target="../media/image2.png"/><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png"/><Relationship Id="rId7" Type="http://schemas.openxmlformats.org/officeDocument/2006/relationships/image" Target="../media/image13.svg"/><Relationship Id="rId12"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diagramColors" Target="../diagrams/colors3.xml"/><Relationship Id="rId5" Type="http://schemas.openxmlformats.org/officeDocument/2006/relationships/image" Target="../media/image3.png"/><Relationship Id="rId10" Type="http://schemas.openxmlformats.org/officeDocument/2006/relationships/diagramQuickStyle" Target="../diagrams/quickStyle3.xml"/><Relationship Id="rId4" Type="http://schemas.openxmlformats.org/officeDocument/2006/relationships/image" Target="../media/image2.png"/><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diagramLayout" Target="../diagrams/layout4.xml"/><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Data" Target="../diagrams/data4.xml"/><Relationship Id="rId11" Type="http://schemas.openxmlformats.org/officeDocument/2006/relationships/image" Target="../media/image4.png"/><Relationship Id="rId5" Type="http://schemas.openxmlformats.org/officeDocument/2006/relationships/image" Target="../media/image3.pn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descr="A map of a city with blue and white pins&#10;&#10;Description automatically generated">
            <a:extLst>
              <a:ext uri="{FF2B5EF4-FFF2-40B4-BE49-F238E27FC236}">
                <a16:creationId xmlns:a16="http://schemas.microsoft.com/office/drawing/2014/main" id="{2D53E09C-9F78-30CF-3D7B-15CDDE764BEC}"/>
              </a:ext>
            </a:extLst>
          </p:cNvPr>
          <p:cNvPicPr>
            <a:picLocks noChangeAspect="1"/>
          </p:cNvPicPr>
          <p:nvPr/>
        </p:nvPicPr>
        <p:blipFill>
          <a:blip r:embed="rId2"/>
          <a:srcRect t="43126" r="9091" b="5737"/>
          <a:stretch/>
        </p:blipFill>
        <p:spPr>
          <a:xfrm>
            <a:off x="-2382" y="10"/>
            <a:ext cx="9144000" cy="5143490"/>
          </a:xfrm>
          <a:prstGeom prst="rect">
            <a:avLst/>
          </a:prstGeom>
        </p:spPr>
      </p:pic>
      <p:sp>
        <p:nvSpPr>
          <p:cNvPr id="2083" name="Rectangle 2082">
            <a:extLst>
              <a:ext uri="{FF2B5EF4-FFF2-40B4-BE49-F238E27FC236}">
                <a16:creationId xmlns:a16="http://schemas.microsoft.com/office/drawing/2014/main" id="{8C8D824E-2FE2-436D-BA86-C0386D8FA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187155"/>
            <a:ext cx="6726063" cy="1245249"/>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1AF9F43-FF9C-E13A-B12B-6589DF839955}"/>
              </a:ext>
            </a:extLst>
          </p:cNvPr>
          <p:cNvSpPr>
            <a:spLocks noGrp="1"/>
          </p:cNvSpPr>
          <p:nvPr>
            <p:ph type="ctrTitle"/>
          </p:nvPr>
        </p:nvSpPr>
        <p:spPr>
          <a:xfrm>
            <a:off x="510241" y="3302000"/>
            <a:ext cx="6100109" cy="705180"/>
          </a:xfrm>
        </p:spPr>
        <p:txBody>
          <a:bodyPr vert="horz" lIns="91440" tIns="45720" rIns="91440" bIns="45720" rtlCol="0">
            <a:normAutofit/>
          </a:bodyPr>
          <a:lstStyle/>
          <a:p>
            <a:pPr indent="-182880" defTabSz="457200">
              <a:buClr>
                <a:schemeClr val="accent6"/>
              </a:buClr>
              <a:buSzPct val="90000"/>
            </a:pPr>
            <a:r>
              <a:rPr lang="en-US" sz="2000" dirty="0"/>
              <a:t>Location-Based Healthcare Facility Performance Prediction and Recommendation System</a:t>
            </a:r>
            <a:endParaRPr lang="en-US" sz="20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2085" name="Rectangle 2084">
            <a:extLst>
              <a:ext uri="{FF2B5EF4-FFF2-40B4-BE49-F238E27FC236}">
                <a16:creationId xmlns:a16="http://schemas.microsoft.com/office/drawing/2014/main" id="{D4E62E99-E55A-4404-B79D-9C8CC8523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3187155"/>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87" name="Rectangle 2086">
            <a:extLst>
              <a:ext uri="{FF2B5EF4-FFF2-40B4-BE49-F238E27FC236}">
                <a16:creationId xmlns:a16="http://schemas.microsoft.com/office/drawing/2014/main" id="{6F2B71E6-6516-4BB6-B895-35E8F2892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6735"/>
            <a:ext cx="6726063" cy="2069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ectangle 2088">
            <a:extLst>
              <a:ext uri="{FF2B5EF4-FFF2-40B4-BE49-F238E27FC236}">
                <a16:creationId xmlns:a16="http://schemas.microsoft.com/office/drawing/2014/main" id="{7BB39608-D59B-4A40-BD24-A3B510F02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3786" y="4426735"/>
            <a:ext cx="2310214" cy="20695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a:extLst>
              <a:ext uri="{FF2B5EF4-FFF2-40B4-BE49-F238E27FC236}">
                <a16:creationId xmlns:a16="http://schemas.microsoft.com/office/drawing/2014/main" id="{B69A3A5B-3F02-4448-A483-80DA908B23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E3883013-221A-E279-8AE6-C50AEFA6BF54}"/>
              </a:ext>
            </a:extLst>
          </p:cNvPr>
          <p:cNvSpPr>
            <a:spLocks noGrp="1"/>
          </p:cNvSpPr>
          <p:nvPr>
            <p:ph type="subTitle" idx="1"/>
          </p:nvPr>
        </p:nvSpPr>
        <p:spPr>
          <a:xfrm>
            <a:off x="3041509" y="3349558"/>
            <a:ext cx="6100109" cy="304925"/>
          </a:xfrm>
        </p:spPr>
        <p:txBody>
          <a:bodyPr vert="horz" lIns="91440" tIns="45720" rIns="91440" bIns="45720" rtlCol="0">
            <a:noAutofit/>
          </a:bodyPr>
          <a:lstStyle/>
          <a:p>
            <a:pPr lvl="0" indent="-182880" defTabSz="457200">
              <a:spcBef>
                <a:spcPct val="0"/>
              </a:spcBef>
              <a:spcAft>
                <a:spcPts val="600"/>
              </a:spcAft>
              <a:buClr>
                <a:schemeClr val="accent6"/>
              </a:buClr>
              <a:buSzPct val="90000"/>
            </a:pPr>
            <a:r>
              <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By</a:t>
            </a:r>
          </a:p>
          <a:p>
            <a:pPr lvl="0" indent="-182880" defTabSz="457200">
              <a:spcBef>
                <a:spcPct val="0"/>
              </a:spcBef>
              <a:spcAft>
                <a:spcPts val="600"/>
              </a:spcAft>
              <a:buClr>
                <a:schemeClr val="accent6"/>
              </a:buClr>
              <a:buSzPct val="90000"/>
            </a:pPr>
            <a:r>
              <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Jahnavi </a:t>
            </a:r>
            <a:r>
              <a:rPr lang="en-US" sz="1200" b="1" dirty="0" err="1">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Jammula</a:t>
            </a:r>
            <a:endPar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pPr lvl="0" indent="-182880" defTabSz="457200">
              <a:spcBef>
                <a:spcPct val="0"/>
              </a:spcBef>
              <a:spcAft>
                <a:spcPts val="600"/>
              </a:spcAft>
              <a:buClr>
                <a:schemeClr val="accent6"/>
              </a:buClr>
              <a:buSzPct val="90000"/>
            </a:pPr>
            <a:r>
              <a:rPr lang="en-US" sz="1200" b="1" dirty="0" err="1">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Jithendra</a:t>
            </a:r>
            <a:r>
              <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a:t>
            </a:r>
            <a:r>
              <a:rPr lang="en-US" sz="1200" b="1" dirty="0" err="1">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Uppalapati</a:t>
            </a:r>
            <a:endPar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pPr lvl="0" indent="-182880" defTabSz="457200">
              <a:spcBef>
                <a:spcPct val="0"/>
              </a:spcBef>
              <a:spcAft>
                <a:spcPts val="600"/>
              </a:spcAft>
              <a:buClr>
                <a:schemeClr val="accent6"/>
              </a:buClr>
              <a:buSzPct val="90000"/>
            </a:pPr>
            <a:r>
              <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Sai Teja </a:t>
            </a:r>
            <a:r>
              <a:rPr lang="en-US" sz="1200" b="1" dirty="0" err="1">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Navanth</a:t>
            </a:r>
            <a:r>
              <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a:t>
            </a:r>
            <a:r>
              <a:rPr lang="en-US" sz="1200" b="1" dirty="0" err="1">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Velagaturi</a:t>
            </a:r>
            <a:endParaRPr lang="en-US" sz="1200" b="1"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93170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body" idx="1"/>
          </p:nvPr>
        </p:nvSpPr>
        <p:spPr/>
        <p:txBody>
          <a:bodyPr spcFirstLastPara="1" wrap="square" lIns="91425" tIns="91425" rIns="91425" bIns="91425" anchor="ctr" anchorCtr="0">
            <a:normAutofit/>
          </a:bodyPr>
          <a:lstStyle/>
          <a:p>
            <a:pPr marL="0" lvl="0" indent="0" rtl="0">
              <a:spcBef>
                <a:spcPts val="0"/>
              </a:spcBef>
              <a:spcAft>
                <a:spcPts val="600"/>
              </a:spcAft>
              <a:buNone/>
            </a:pPr>
            <a:r>
              <a:rPr lang="en"/>
              <a:t>Gantt Chart</a:t>
            </a:r>
            <a:endParaRPr lang="en-US"/>
          </a:p>
        </p:txBody>
      </p:sp>
      <p:pic>
        <p:nvPicPr>
          <p:cNvPr id="3" name="Google Shape;128;p20">
            <a:extLst>
              <a:ext uri="{FF2B5EF4-FFF2-40B4-BE49-F238E27FC236}">
                <a16:creationId xmlns:a16="http://schemas.microsoft.com/office/drawing/2014/main" id="{64436818-57DD-9631-94BB-4A36D4B5D65D}"/>
              </a:ext>
            </a:extLst>
          </p:cNvPr>
          <p:cNvPicPr preferRelativeResize="0"/>
          <p:nvPr/>
        </p:nvPicPr>
        <p:blipFill>
          <a:blip r:embed="rId3">
            <a:alphaModFix/>
          </a:blip>
          <a:stretch>
            <a:fillRect/>
          </a:stretch>
        </p:blipFill>
        <p:spPr>
          <a:xfrm>
            <a:off x="464000" y="147400"/>
            <a:ext cx="6524601" cy="408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116375" y="11702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References</a:t>
            </a:r>
          </a:p>
        </p:txBody>
      </p:sp>
      <p:sp>
        <p:nvSpPr>
          <p:cNvPr id="134" name="Google Shape;134;p21"/>
          <p:cNvSpPr txBox="1">
            <a:spLocks noGrp="1"/>
          </p:cNvSpPr>
          <p:nvPr>
            <p:ph type="body" idx="1"/>
          </p:nvPr>
        </p:nvSpPr>
        <p:spPr>
          <a:xfrm>
            <a:off x="116375" y="781300"/>
            <a:ext cx="8778900" cy="3996000"/>
          </a:xfrm>
          <a:prstGeom prst="rect">
            <a:avLst/>
          </a:prstGeom>
        </p:spPr>
        <p:txBody>
          <a:bodyPr spcFirstLastPara="1" wrap="square" lIns="91425" tIns="91425" rIns="91425" bIns="91425" anchor="t" anchorCtr="0">
            <a:normAutofit lnSpcReduction="10000"/>
          </a:bodyPr>
          <a:lstStyle/>
          <a:p>
            <a:pPr marL="171450" lvl="0" indent="-171450" algn="l" rtl="0">
              <a:spcBef>
                <a:spcPts val="0"/>
              </a:spcBef>
              <a:spcAft>
                <a:spcPts val="0"/>
              </a:spcAft>
              <a:buFont typeface="Arial" panose="020B0604020202020204" pitchFamily="34" charset="0"/>
              <a:buChar char="•"/>
            </a:pPr>
            <a:r>
              <a:rPr lang="en-US" sz="1100" dirty="0" err="1">
                <a:solidFill>
                  <a:srgbClr val="000000"/>
                </a:solidFill>
                <a:latin typeface="Arial"/>
                <a:ea typeface="Arial"/>
                <a:cs typeface="Arial"/>
                <a:sym typeface="Arial"/>
              </a:rPr>
              <a:t>Faraoni</a:t>
            </a:r>
            <a:r>
              <a:rPr lang="en-US" sz="1100" dirty="0">
                <a:solidFill>
                  <a:srgbClr val="000000"/>
                </a:solidFill>
                <a:latin typeface="Arial"/>
                <a:ea typeface="Arial"/>
                <a:cs typeface="Arial"/>
                <a:sym typeface="Arial"/>
              </a:rPr>
              <a:t>, D., </a:t>
            </a:r>
            <a:r>
              <a:rPr lang="en-US" sz="1100" dirty="0" err="1">
                <a:solidFill>
                  <a:srgbClr val="000000"/>
                </a:solidFill>
                <a:latin typeface="Arial"/>
                <a:ea typeface="Arial"/>
                <a:cs typeface="Arial"/>
                <a:sym typeface="Arial"/>
              </a:rPr>
              <a:t>Dinardo</a:t>
            </a:r>
            <a:r>
              <a:rPr lang="en-US" sz="1100" dirty="0">
                <a:solidFill>
                  <a:srgbClr val="000000"/>
                </a:solidFill>
                <a:latin typeface="Arial"/>
                <a:ea typeface="Arial"/>
                <a:cs typeface="Arial"/>
                <a:sym typeface="Arial"/>
              </a:rPr>
              <a:t>, J. A., &amp; Goobie, S. M. (2016). Relationship between preoperative anemia and in-hospital mortality in children undergoing noncardiac surgery. </a:t>
            </a:r>
            <a:r>
              <a:rPr lang="en-US" sz="1100" i="1" dirty="0">
                <a:solidFill>
                  <a:srgbClr val="000000"/>
                </a:solidFill>
                <a:latin typeface="Arial"/>
                <a:ea typeface="Arial"/>
                <a:cs typeface="Arial"/>
                <a:sym typeface="Arial"/>
              </a:rPr>
              <a:t>Anesthesia and Analgesia</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123</a:t>
            </a:r>
            <a:r>
              <a:rPr lang="en-US" sz="1100" dirty="0">
                <a:solidFill>
                  <a:srgbClr val="000000"/>
                </a:solidFill>
                <a:latin typeface="Arial"/>
                <a:ea typeface="Arial"/>
                <a:cs typeface="Arial"/>
                <a:sym typeface="Arial"/>
              </a:rPr>
              <a:t>(6), 1582–1587. https://doi.org/10.1213/ANE.0000000000001499</a:t>
            </a:r>
          </a:p>
          <a:p>
            <a:pPr marL="171450" lvl="0" indent="-171450" algn="l" rtl="0">
              <a:spcBef>
                <a:spcPts val="1200"/>
              </a:spcBef>
              <a:spcAft>
                <a:spcPts val="0"/>
              </a:spcAft>
              <a:buFont typeface="Arial" panose="020B0604020202020204" pitchFamily="34" charset="0"/>
              <a:buChar char="•"/>
            </a:pPr>
            <a:r>
              <a:rPr lang="en-US" sz="1100" dirty="0">
                <a:solidFill>
                  <a:srgbClr val="000000"/>
                </a:solidFill>
                <a:latin typeface="Arial"/>
                <a:ea typeface="Arial"/>
                <a:cs typeface="Arial"/>
                <a:sym typeface="Arial"/>
              </a:rPr>
              <a:t>Kassahun, W. T., Babel, J., &amp; Mehdorn, M. (2024). The impact of chronic obstructive pulmonary disease on surgical outcomes after surgery for an acute abdominal diagnosis. </a:t>
            </a:r>
            <a:r>
              <a:rPr lang="en-US" sz="1100" i="1" dirty="0">
                <a:solidFill>
                  <a:srgbClr val="000000"/>
                </a:solidFill>
                <a:latin typeface="Arial"/>
                <a:ea typeface="Arial"/>
                <a:cs typeface="Arial"/>
                <a:sym typeface="Arial"/>
              </a:rPr>
              <a:t>European Journal of Trauma and Emergency Surgery</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50</a:t>
            </a:r>
            <a:r>
              <a:rPr lang="en-US" sz="1100" dirty="0">
                <a:solidFill>
                  <a:srgbClr val="000000"/>
                </a:solidFill>
                <a:latin typeface="Arial"/>
                <a:ea typeface="Arial"/>
                <a:cs typeface="Arial"/>
                <a:sym typeface="Arial"/>
              </a:rPr>
              <a:t>(3), 799–808. https://doi.org/10.1007/s00068-023-02399-2</a:t>
            </a:r>
          </a:p>
          <a:p>
            <a:pPr marL="171450" lvl="0" indent="-171450" algn="l" rtl="0">
              <a:spcBef>
                <a:spcPts val="1200"/>
              </a:spcBef>
              <a:spcAft>
                <a:spcPts val="0"/>
              </a:spcAft>
              <a:buFont typeface="Arial" panose="020B0604020202020204" pitchFamily="34" charset="0"/>
              <a:buChar char="•"/>
            </a:pPr>
            <a:r>
              <a:rPr lang="en-US" sz="1100" dirty="0" err="1">
                <a:solidFill>
                  <a:srgbClr val="000000"/>
                </a:solidFill>
                <a:latin typeface="Arial"/>
                <a:ea typeface="Arial"/>
                <a:cs typeface="Arial"/>
                <a:sym typeface="Arial"/>
              </a:rPr>
              <a:t>Kempny</a:t>
            </a:r>
            <a:r>
              <a:rPr lang="en-US" sz="1100" dirty="0">
                <a:solidFill>
                  <a:srgbClr val="000000"/>
                </a:solidFill>
                <a:latin typeface="Arial"/>
                <a:ea typeface="Arial"/>
                <a:cs typeface="Arial"/>
                <a:sym typeface="Arial"/>
              </a:rPr>
              <a:t>, A., Dimopoulos, K., </a:t>
            </a:r>
            <a:r>
              <a:rPr lang="en-US" sz="1100" dirty="0" err="1">
                <a:solidFill>
                  <a:srgbClr val="000000"/>
                </a:solidFill>
                <a:latin typeface="Arial"/>
                <a:ea typeface="Arial"/>
                <a:cs typeface="Arial"/>
                <a:sym typeface="Arial"/>
              </a:rPr>
              <a:t>Uebing</a:t>
            </a:r>
            <a:r>
              <a:rPr lang="en-US" sz="1100" dirty="0">
                <a:solidFill>
                  <a:srgbClr val="000000"/>
                </a:solidFill>
                <a:latin typeface="Arial"/>
                <a:ea typeface="Arial"/>
                <a:cs typeface="Arial"/>
                <a:sym typeface="Arial"/>
              </a:rPr>
              <a:t>, A., Diller, G. P., Rosendahl, U., </a:t>
            </a:r>
            <a:r>
              <a:rPr lang="en-US" sz="1100" dirty="0" err="1">
                <a:solidFill>
                  <a:srgbClr val="000000"/>
                </a:solidFill>
                <a:latin typeface="Arial"/>
                <a:ea typeface="Arial"/>
                <a:cs typeface="Arial"/>
                <a:sym typeface="Arial"/>
              </a:rPr>
              <a:t>Belitsis</a:t>
            </a:r>
            <a:r>
              <a:rPr lang="en-US" sz="1100" dirty="0">
                <a:solidFill>
                  <a:srgbClr val="000000"/>
                </a:solidFill>
                <a:latin typeface="Arial"/>
                <a:ea typeface="Arial"/>
                <a:cs typeface="Arial"/>
                <a:sym typeface="Arial"/>
              </a:rPr>
              <a:t>, G., </a:t>
            </a:r>
            <a:r>
              <a:rPr lang="en-US" sz="1100" dirty="0" err="1">
                <a:solidFill>
                  <a:srgbClr val="000000"/>
                </a:solidFill>
                <a:latin typeface="Arial"/>
                <a:ea typeface="Arial"/>
                <a:cs typeface="Arial"/>
                <a:sym typeface="Arial"/>
              </a:rPr>
              <a:t>Gatzoulis</a:t>
            </a:r>
            <a:r>
              <a:rPr lang="en-US" sz="1100" dirty="0">
                <a:solidFill>
                  <a:srgbClr val="000000"/>
                </a:solidFill>
                <a:latin typeface="Arial"/>
                <a:ea typeface="Arial"/>
                <a:cs typeface="Arial"/>
                <a:sym typeface="Arial"/>
              </a:rPr>
              <a:t>, M. A., &amp; Wort, S. J. (2017). Outcome of cardiac surgery in patients with congenital heart disease in England between 1997 and 2015. </a:t>
            </a:r>
            <a:r>
              <a:rPr lang="en-US" sz="1100" i="1" dirty="0" err="1">
                <a:solidFill>
                  <a:srgbClr val="000000"/>
                </a:solidFill>
                <a:latin typeface="Arial"/>
                <a:ea typeface="Arial"/>
                <a:cs typeface="Arial"/>
                <a:sym typeface="Arial"/>
              </a:rPr>
              <a:t>PLoS</a:t>
            </a:r>
            <a:r>
              <a:rPr lang="en-US" sz="1100" i="1" dirty="0">
                <a:solidFill>
                  <a:srgbClr val="000000"/>
                </a:solidFill>
                <a:latin typeface="Arial"/>
                <a:ea typeface="Arial"/>
                <a:cs typeface="Arial"/>
                <a:sym typeface="Arial"/>
              </a:rPr>
              <a:t> ONE</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12</a:t>
            </a:r>
            <a:r>
              <a:rPr lang="en-US" sz="1100" dirty="0">
                <a:solidFill>
                  <a:srgbClr val="000000"/>
                </a:solidFill>
                <a:latin typeface="Arial"/>
                <a:ea typeface="Arial"/>
                <a:cs typeface="Arial"/>
                <a:sym typeface="Arial"/>
              </a:rPr>
              <a:t>(6). https://doi.org/10.1371/journal.pone.0178963</a:t>
            </a:r>
          </a:p>
          <a:p>
            <a:pPr marL="171450" indent="-171450">
              <a:spcBef>
                <a:spcPts val="1200"/>
              </a:spcBef>
              <a:buFont typeface="Arial" panose="020B0604020202020204" pitchFamily="34" charset="0"/>
              <a:buChar char="•"/>
            </a:pPr>
            <a:r>
              <a:rPr lang="en-US" sz="1100" dirty="0">
                <a:solidFill>
                  <a:srgbClr val="000000"/>
                </a:solidFill>
                <a:latin typeface="Arial"/>
                <a:ea typeface="Arial"/>
                <a:cs typeface="Arial"/>
                <a:sym typeface="Arial"/>
              </a:rPr>
              <a:t>Pearse, R. M., </a:t>
            </a:r>
            <a:r>
              <a:rPr lang="en-US" sz="1100" dirty="0" err="1">
                <a:solidFill>
                  <a:srgbClr val="000000"/>
                </a:solidFill>
                <a:latin typeface="Arial"/>
                <a:ea typeface="Arial"/>
                <a:cs typeface="Arial"/>
                <a:sym typeface="Arial"/>
              </a:rPr>
              <a:t>Clavien</a:t>
            </a:r>
            <a:r>
              <a:rPr lang="en-US" sz="1100" dirty="0">
                <a:solidFill>
                  <a:srgbClr val="000000"/>
                </a:solidFill>
                <a:latin typeface="Arial"/>
                <a:ea typeface="Arial"/>
                <a:cs typeface="Arial"/>
                <a:sym typeface="Arial"/>
              </a:rPr>
              <a:t>, P. A., </a:t>
            </a:r>
            <a:r>
              <a:rPr lang="en-US" sz="1100" dirty="0" err="1">
                <a:solidFill>
                  <a:srgbClr val="000000"/>
                </a:solidFill>
                <a:latin typeface="Arial"/>
                <a:ea typeface="Arial"/>
                <a:cs typeface="Arial"/>
                <a:sym typeface="Arial"/>
              </a:rPr>
              <a:t>Demartines</a:t>
            </a:r>
            <a:r>
              <a:rPr lang="en-US" sz="1100" dirty="0">
                <a:solidFill>
                  <a:srgbClr val="000000"/>
                </a:solidFill>
                <a:latin typeface="Arial"/>
                <a:ea typeface="Arial"/>
                <a:cs typeface="Arial"/>
                <a:sym typeface="Arial"/>
              </a:rPr>
              <a:t>, N., Fleisher, L. A., </a:t>
            </a:r>
            <a:r>
              <a:rPr lang="en-US" sz="1100" dirty="0" err="1">
                <a:solidFill>
                  <a:srgbClr val="000000"/>
                </a:solidFill>
                <a:latin typeface="Arial"/>
                <a:ea typeface="Arial"/>
                <a:cs typeface="Arial"/>
                <a:sym typeface="Arial"/>
              </a:rPr>
              <a:t>Grocott</a:t>
            </a:r>
            <a:r>
              <a:rPr lang="en-US" sz="1100" dirty="0">
                <a:solidFill>
                  <a:srgbClr val="000000"/>
                </a:solidFill>
                <a:latin typeface="Arial"/>
                <a:ea typeface="Arial"/>
                <a:cs typeface="Arial"/>
                <a:sym typeface="Arial"/>
              </a:rPr>
              <a:t>, M., Haddow, J., Holt, P., Moreno, R., Pritchard, N., Rhodes, A., Wilson, M., Ferguson, M., </a:t>
            </a:r>
            <a:r>
              <a:rPr lang="en-US" sz="1100" dirty="0" err="1">
                <a:solidFill>
                  <a:srgbClr val="000000"/>
                </a:solidFill>
                <a:latin typeface="Arial"/>
                <a:ea typeface="Arial"/>
                <a:cs typeface="Arial"/>
                <a:sym typeface="Arial"/>
              </a:rPr>
              <a:t>Macmahon</a:t>
            </a:r>
            <a:r>
              <a:rPr lang="en-US" sz="1100" dirty="0">
                <a:solidFill>
                  <a:srgbClr val="000000"/>
                </a:solidFill>
                <a:latin typeface="Arial"/>
                <a:ea typeface="Arial"/>
                <a:cs typeface="Arial"/>
                <a:sym typeface="Arial"/>
              </a:rPr>
              <a:t>, M., Shulman, M., Cherian, R., </a:t>
            </a:r>
            <a:r>
              <a:rPr lang="en-US" sz="1100" dirty="0" err="1">
                <a:solidFill>
                  <a:srgbClr val="000000"/>
                </a:solidFill>
                <a:latin typeface="Arial"/>
                <a:ea typeface="Arial"/>
                <a:cs typeface="Arial"/>
                <a:sym typeface="Arial"/>
              </a:rPr>
              <a:t>Currow</a:t>
            </a:r>
            <a:r>
              <a:rPr lang="en-US" sz="1100" dirty="0">
                <a:solidFill>
                  <a:srgbClr val="000000"/>
                </a:solidFill>
                <a:latin typeface="Arial"/>
                <a:ea typeface="Arial"/>
                <a:cs typeface="Arial"/>
                <a:sym typeface="Arial"/>
              </a:rPr>
              <a:t>, H., </a:t>
            </a:r>
            <a:r>
              <a:rPr lang="en-US" sz="1100" dirty="0" err="1">
                <a:solidFill>
                  <a:srgbClr val="000000"/>
                </a:solidFill>
                <a:latin typeface="Arial"/>
                <a:ea typeface="Arial"/>
                <a:cs typeface="Arial"/>
                <a:sym typeface="Arial"/>
              </a:rPr>
              <a:t>Kanathiban</a:t>
            </a:r>
            <a:r>
              <a:rPr lang="en-US" sz="1100" dirty="0">
                <a:solidFill>
                  <a:srgbClr val="000000"/>
                </a:solidFill>
                <a:latin typeface="Arial"/>
                <a:ea typeface="Arial"/>
                <a:cs typeface="Arial"/>
                <a:sym typeface="Arial"/>
              </a:rPr>
              <a:t>, K., Gillespie, D., </a:t>
            </a:r>
            <a:r>
              <a:rPr lang="en-US" sz="1100" dirty="0" err="1">
                <a:solidFill>
                  <a:srgbClr val="000000"/>
                </a:solidFill>
                <a:latin typeface="Arial"/>
                <a:ea typeface="Arial"/>
                <a:cs typeface="Arial"/>
                <a:sym typeface="Arial"/>
              </a:rPr>
              <a:t>Pathmanathan</a:t>
            </a:r>
            <a:r>
              <a:rPr lang="en-US" sz="1100" dirty="0">
                <a:solidFill>
                  <a:srgbClr val="000000"/>
                </a:solidFill>
                <a:latin typeface="Arial"/>
                <a:ea typeface="Arial"/>
                <a:cs typeface="Arial"/>
                <a:sym typeface="Arial"/>
              </a:rPr>
              <a:t>, E., … Hubner, M. (2016). Global patient outcomes after elective surgery: Prospective cohort study in 27 low-, middle- and high-income countries. </a:t>
            </a:r>
            <a:r>
              <a:rPr lang="en-US" sz="1100" i="1" dirty="0">
                <a:solidFill>
                  <a:srgbClr val="000000"/>
                </a:solidFill>
                <a:latin typeface="Arial"/>
                <a:ea typeface="Arial"/>
                <a:cs typeface="Arial"/>
                <a:sym typeface="Arial"/>
              </a:rPr>
              <a:t>British Journal of </a:t>
            </a:r>
            <a:r>
              <a:rPr lang="en-US" sz="1100" i="1" dirty="0" err="1">
                <a:solidFill>
                  <a:srgbClr val="000000"/>
                </a:solidFill>
                <a:latin typeface="Arial"/>
                <a:ea typeface="Arial"/>
                <a:cs typeface="Arial"/>
                <a:sym typeface="Arial"/>
              </a:rPr>
              <a:t>Anaesthesia</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117</a:t>
            </a:r>
            <a:r>
              <a:rPr lang="en-US" sz="1100" dirty="0">
                <a:solidFill>
                  <a:srgbClr val="000000"/>
                </a:solidFill>
                <a:latin typeface="Arial"/>
                <a:ea typeface="Arial"/>
                <a:cs typeface="Arial"/>
                <a:sym typeface="Arial"/>
              </a:rPr>
              <a:t>(5), 601–609. https://doi.org/10.1093/bja/aew316</a:t>
            </a:r>
          </a:p>
          <a:p>
            <a:pPr marL="171450" lvl="0" indent="-171450" algn="l" rtl="0">
              <a:spcBef>
                <a:spcPts val="1200"/>
              </a:spcBef>
              <a:spcAft>
                <a:spcPts val="0"/>
              </a:spcAft>
              <a:buFont typeface="Arial" panose="020B0604020202020204" pitchFamily="34" charset="0"/>
              <a:buChar char="•"/>
            </a:pPr>
            <a:r>
              <a:rPr lang="en-US" sz="1100" dirty="0" err="1">
                <a:solidFill>
                  <a:srgbClr val="000000"/>
                </a:solidFill>
                <a:latin typeface="Arial"/>
                <a:ea typeface="Arial"/>
                <a:cs typeface="Arial"/>
                <a:sym typeface="Arial"/>
              </a:rPr>
              <a:t>Chaudery</a:t>
            </a:r>
            <a:r>
              <a:rPr lang="en-US" sz="1100" dirty="0">
                <a:solidFill>
                  <a:srgbClr val="000000"/>
                </a:solidFill>
                <a:latin typeface="Arial"/>
                <a:ea typeface="Arial"/>
                <a:cs typeface="Arial"/>
                <a:sym typeface="Arial"/>
              </a:rPr>
              <a:t>, H., Macdonald, N., Ahmad, T., Chandra, S., Tantri, A., </a:t>
            </a:r>
            <a:r>
              <a:rPr lang="en-US" sz="1100" dirty="0" err="1">
                <a:solidFill>
                  <a:srgbClr val="000000"/>
                </a:solidFill>
                <a:latin typeface="Arial"/>
                <a:ea typeface="Arial"/>
                <a:cs typeface="Arial"/>
                <a:sym typeface="Arial"/>
              </a:rPr>
              <a:t>Sivasakthi</a:t>
            </a:r>
            <a:r>
              <a:rPr lang="en-US" sz="1100" dirty="0">
                <a:solidFill>
                  <a:srgbClr val="000000"/>
                </a:solidFill>
                <a:latin typeface="Arial"/>
                <a:ea typeface="Arial"/>
                <a:cs typeface="Arial"/>
                <a:sym typeface="Arial"/>
              </a:rPr>
              <a:t>, V., </a:t>
            </a:r>
            <a:r>
              <a:rPr lang="en-US" sz="1100" dirty="0" err="1">
                <a:solidFill>
                  <a:srgbClr val="000000"/>
                </a:solidFill>
                <a:latin typeface="Arial"/>
                <a:ea typeface="Arial"/>
                <a:cs typeface="Arial"/>
                <a:sym typeface="Arial"/>
              </a:rPr>
              <a:t>Mansor</a:t>
            </a:r>
            <a:r>
              <a:rPr lang="en-US" sz="1100" dirty="0">
                <a:solidFill>
                  <a:srgbClr val="000000"/>
                </a:solidFill>
                <a:latin typeface="Arial"/>
                <a:ea typeface="Arial"/>
                <a:cs typeface="Arial"/>
                <a:sym typeface="Arial"/>
              </a:rPr>
              <a:t>, M., Matos, R., Pearse, R. M., &amp; </a:t>
            </a:r>
            <a:r>
              <a:rPr lang="en-US" sz="1100" dirty="0" err="1">
                <a:solidFill>
                  <a:srgbClr val="000000"/>
                </a:solidFill>
                <a:latin typeface="Arial"/>
                <a:ea typeface="Arial"/>
                <a:cs typeface="Arial"/>
                <a:sym typeface="Arial"/>
              </a:rPr>
              <a:t>Prowle</a:t>
            </a:r>
            <a:r>
              <a:rPr lang="en-US" sz="1100" dirty="0">
                <a:solidFill>
                  <a:srgbClr val="000000"/>
                </a:solidFill>
                <a:latin typeface="Arial"/>
                <a:ea typeface="Arial"/>
                <a:cs typeface="Arial"/>
                <a:sym typeface="Arial"/>
              </a:rPr>
              <a:t>, J. R. (2019). Acute kidney injury and risk of death after elective surgery: Prospective analysis of data from an international cohort study. </a:t>
            </a:r>
            <a:r>
              <a:rPr lang="en-US" sz="1100" i="1" dirty="0">
                <a:solidFill>
                  <a:srgbClr val="000000"/>
                </a:solidFill>
                <a:latin typeface="Arial"/>
                <a:ea typeface="Arial"/>
                <a:cs typeface="Arial"/>
                <a:sym typeface="Arial"/>
              </a:rPr>
              <a:t>Anesthesia and Analgesia</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128</a:t>
            </a:r>
            <a:r>
              <a:rPr lang="en-US" sz="1100" dirty="0">
                <a:solidFill>
                  <a:srgbClr val="000000"/>
                </a:solidFill>
                <a:latin typeface="Arial"/>
                <a:ea typeface="Arial"/>
                <a:cs typeface="Arial"/>
                <a:sym typeface="Arial"/>
              </a:rPr>
              <a:t>(5), 1022–1029. https://doi.org/10.1213/ANE.0000000000003923</a:t>
            </a:r>
          </a:p>
          <a:p>
            <a:pPr marL="171450" lvl="0" indent="-171450" algn="l" rtl="0">
              <a:spcBef>
                <a:spcPts val="1200"/>
              </a:spcBef>
              <a:spcAft>
                <a:spcPts val="0"/>
              </a:spcAft>
              <a:buFont typeface="Arial" panose="020B0604020202020204" pitchFamily="34" charset="0"/>
              <a:buChar char="•"/>
            </a:pPr>
            <a:r>
              <a:rPr lang="en-US" sz="1100" dirty="0">
                <a:solidFill>
                  <a:srgbClr val="000000"/>
                </a:solidFill>
                <a:latin typeface="Arial"/>
                <a:ea typeface="Arial"/>
                <a:cs typeface="Arial"/>
                <a:sym typeface="Arial"/>
              </a:rPr>
              <a:t>Carrier, M., Pineault, R., Tremblay, N., &amp; Conrad Pelletier, L. (1993). CLINICAL AND COMMUNITY STUDIES 0 ETUDES CLINIQUES ET COMMUNAUTAIRES Outcome of rationing access to open-heart surgery: effect of the wait for elective surgery on patient outcome. In </a:t>
            </a:r>
            <a:r>
              <a:rPr lang="en-US" sz="1100" i="1" dirty="0">
                <a:solidFill>
                  <a:srgbClr val="000000"/>
                </a:solidFill>
                <a:latin typeface="Arial"/>
                <a:ea typeface="Arial"/>
                <a:cs typeface="Arial"/>
                <a:sym typeface="Arial"/>
              </a:rPr>
              <a:t>CAN MED ASSOC J</a:t>
            </a:r>
            <a:r>
              <a:rPr lang="en-US" sz="1100" dirty="0">
                <a:solidFill>
                  <a:srgbClr val="000000"/>
                </a:solidFill>
                <a:latin typeface="Arial"/>
                <a:ea typeface="Arial"/>
                <a:cs typeface="Arial"/>
                <a:sym typeface="Arial"/>
              </a:rPr>
              <a:t> (Vol. 149, Issue 8).</a:t>
            </a:r>
          </a:p>
          <a:p>
            <a:pPr marL="171450" lvl="0" indent="-171450" algn="l" rtl="0">
              <a:spcBef>
                <a:spcPts val="1200"/>
              </a:spcBef>
              <a:spcAft>
                <a:spcPts val="0"/>
              </a:spcAft>
              <a:buFont typeface="Arial" panose="020B0604020202020204" pitchFamily="34" charset="0"/>
              <a:buChar char="•"/>
            </a:pPr>
            <a:r>
              <a:rPr lang="en-US" sz="1100" dirty="0">
                <a:solidFill>
                  <a:srgbClr val="000000"/>
                </a:solidFill>
                <a:latin typeface="Arial"/>
                <a:ea typeface="Arial"/>
                <a:cs typeface="Arial"/>
                <a:sym typeface="Arial"/>
              </a:rPr>
              <a:t>Hutchinson, J. P., Fogarty, A. W., McKeever, T. M., &amp; Hubbard, R. B. (2016). In-Hospital Mortality after Surgical Lung Biopsy for Interstitial Lung Disease in the United States. 2000 to 2011. </a:t>
            </a:r>
            <a:r>
              <a:rPr lang="en-US" sz="1100" i="1" dirty="0">
                <a:solidFill>
                  <a:srgbClr val="000000"/>
                </a:solidFill>
                <a:latin typeface="Arial"/>
                <a:ea typeface="Arial"/>
                <a:cs typeface="Arial"/>
                <a:sym typeface="Arial"/>
              </a:rPr>
              <a:t>American Journal of Respiratory and Critical Care Medicine</a:t>
            </a:r>
            <a:r>
              <a:rPr lang="en-US" sz="1100" dirty="0">
                <a:solidFill>
                  <a:srgbClr val="000000"/>
                </a:solidFill>
                <a:latin typeface="Arial"/>
                <a:ea typeface="Arial"/>
                <a:cs typeface="Arial"/>
                <a:sym typeface="Arial"/>
              </a:rPr>
              <a:t>, </a:t>
            </a:r>
            <a:r>
              <a:rPr lang="en-US" sz="1100" i="1" dirty="0">
                <a:solidFill>
                  <a:srgbClr val="000000"/>
                </a:solidFill>
                <a:latin typeface="Arial"/>
                <a:ea typeface="Arial"/>
                <a:cs typeface="Arial"/>
                <a:sym typeface="Arial"/>
              </a:rPr>
              <a:t>193</a:t>
            </a:r>
            <a:r>
              <a:rPr lang="en-US" sz="1100" dirty="0">
                <a:solidFill>
                  <a:srgbClr val="000000"/>
                </a:solidFill>
                <a:latin typeface="Arial"/>
                <a:ea typeface="Arial"/>
                <a:cs typeface="Arial"/>
                <a:sym typeface="Arial"/>
              </a:rPr>
              <a:t>(10), 1161–1167. https://doi.org/10.1164/rccm.201508-1632OC</a:t>
            </a:r>
          </a:p>
          <a:p>
            <a:pPr marL="0" lvl="0" indent="0" algn="l" rtl="0">
              <a:spcBef>
                <a:spcPts val="1200"/>
              </a:spcBef>
              <a:spcAft>
                <a:spcPts val="0"/>
              </a:spcAft>
              <a:buNone/>
            </a:pPr>
            <a:endParaRPr lang="en-US" sz="1100" dirty="0">
              <a:solidFill>
                <a:srgbClr val="000000"/>
              </a:solidFill>
              <a:latin typeface="Arial"/>
              <a:ea typeface="Arial"/>
              <a:cs typeface="Arial"/>
              <a:sym typeface="Arial"/>
            </a:endParaRPr>
          </a:p>
          <a:p>
            <a:pPr marL="0" lvl="0" indent="0" algn="l" rtl="0">
              <a:spcBef>
                <a:spcPts val="1200"/>
              </a:spcBef>
              <a:spcAft>
                <a:spcPts val="0"/>
              </a:spcAft>
              <a:buNone/>
            </a:pPr>
            <a:endParaRPr lang="en-US" sz="1100" dirty="0">
              <a:solidFill>
                <a:srgbClr val="000000"/>
              </a:solidFill>
              <a:latin typeface="Arial"/>
              <a:ea typeface="Arial"/>
              <a:cs typeface="Arial"/>
              <a:sym typeface="Arial"/>
            </a:endParaRPr>
          </a:p>
          <a:p>
            <a:pPr marL="0" lvl="0" indent="0" algn="l" rtl="0">
              <a:spcBef>
                <a:spcPts val="1200"/>
              </a:spcBef>
              <a:spcAft>
                <a:spcPts val="1200"/>
              </a:spcAft>
              <a:buNone/>
            </a:pPr>
            <a:endParaRPr lang="en-US" sz="1100"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body" idx="1"/>
          </p:nvPr>
        </p:nvSpPr>
        <p:spPr>
          <a:xfrm>
            <a:off x="105800" y="227875"/>
            <a:ext cx="8726400" cy="4341000"/>
          </a:xfrm>
          <a:prstGeom prst="rect">
            <a:avLst/>
          </a:prstGeom>
        </p:spPr>
        <p:txBody>
          <a:bodyPr spcFirstLastPara="1" wrap="square" lIns="91425" tIns="91425" rIns="91425" bIns="91425" anchor="t" anchorCtr="0">
            <a:normAutofit lnSpcReduction="10000"/>
          </a:bodyPr>
          <a:lstStyle/>
          <a:p>
            <a:pPr marL="171450" lvl="0" indent="-171450" algn="l" rtl="0">
              <a:spcBef>
                <a:spcPts val="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Bustamante, A., Giralt, D., García-Berrocoso, T., Rubiera, M., Álvarez-Sabín, J., Molina, C., Serena, J., &amp; Montaner, J. (2017). The impact of post-stroke complications on in-hospital mortality depends on stroke severity. </a:t>
            </a:r>
            <a:r>
              <a:rPr lang="en" sz="1100" i="1" dirty="0">
                <a:solidFill>
                  <a:srgbClr val="000000"/>
                </a:solidFill>
                <a:latin typeface="Arial"/>
                <a:ea typeface="Arial"/>
                <a:cs typeface="Arial"/>
                <a:sym typeface="Arial"/>
              </a:rPr>
              <a:t>European Stroke Journal</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2</a:t>
            </a:r>
            <a:r>
              <a:rPr lang="en" sz="1100" dirty="0">
                <a:solidFill>
                  <a:srgbClr val="000000"/>
                </a:solidFill>
                <a:latin typeface="Arial"/>
                <a:ea typeface="Arial"/>
                <a:cs typeface="Arial"/>
                <a:sym typeface="Arial"/>
              </a:rPr>
              <a:t>(1), 54–63. https://doi.org/10.1177/2396987316681872</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Castro-Dominguez, Y. S., Wang, Y., Minges, K. E., McNamara, R. L., Spertus, J. A., Dehmer, G. J., Messenger, J. C., Lavin, K., Anderson, C., Blankinship, K., Mercado, N., Clary, J. M., Osborne, A. D., Curtis, J. P., &amp; Cavender, M. A. (2021). Predicting In-Hospital Mortality in Patients Undergoing Percutaneous Coronary Intervention. </a:t>
            </a:r>
            <a:r>
              <a:rPr lang="en" sz="1100" i="1" dirty="0">
                <a:solidFill>
                  <a:srgbClr val="000000"/>
                </a:solidFill>
                <a:latin typeface="Arial"/>
                <a:ea typeface="Arial"/>
                <a:cs typeface="Arial"/>
                <a:sym typeface="Arial"/>
              </a:rPr>
              <a:t>Journal of the American College of Cardiology</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78</a:t>
            </a:r>
            <a:r>
              <a:rPr lang="en" sz="1100" dirty="0">
                <a:solidFill>
                  <a:srgbClr val="000000"/>
                </a:solidFill>
                <a:latin typeface="Arial"/>
                <a:ea typeface="Arial"/>
                <a:cs typeface="Arial"/>
                <a:sym typeface="Arial"/>
              </a:rPr>
              <a:t>(3), 216–229. https://doi.org/10.1016/j.jacc.2021.04.067</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Edwards, F. H., Cohen, D. J., O’Brien, S. M., Peterson, E. D., Mack, M. J., Shahian, D. M., Grover, F. L., Tuzcu, E. M., Thourani, V. H., Carroll, J., Brennan, J. M., Brindis, R. G., Rumsfeld, J., &amp; Holmes, D. R. (2016). Development and validation of a risk prediction model for in-hospital mortality after transcatheter aortic valve replacement. </a:t>
            </a:r>
            <a:r>
              <a:rPr lang="en" sz="1100" i="1" dirty="0">
                <a:solidFill>
                  <a:srgbClr val="000000"/>
                </a:solidFill>
                <a:latin typeface="Arial"/>
                <a:ea typeface="Arial"/>
                <a:cs typeface="Arial"/>
                <a:sym typeface="Arial"/>
              </a:rPr>
              <a:t>JAMA Cardiology</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1</a:t>
            </a:r>
            <a:r>
              <a:rPr lang="en" sz="1100" dirty="0">
                <a:solidFill>
                  <a:srgbClr val="000000"/>
                </a:solidFill>
                <a:latin typeface="Arial"/>
                <a:ea typeface="Arial"/>
                <a:cs typeface="Arial"/>
                <a:sym typeface="Arial"/>
              </a:rPr>
              <a:t>(1), 46–52. https://doi.org/10.1001/jamacardio.2015.0326</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Kaerslund Hansen, M., Gammelager, H., Majlund Mikkelsen, M., Hjortdal, V. E., Layton, J. B., Johnsen, S. P., &amp; Christiansen, C. F. (2013). </a:t>
            </a:r>
            <a:r>
              <a:rPr lang="en" sz="1100" i="1" dirty="0">
                <a:solidFill>
                  <a:srgbClr val="000000"/>
                </a:solidFill>
                <a:latin typeface="Arial"/>
                <a:ea typeface="Arial"/>
                <a:cs typeface="Arial"/>
                <a:sym typeface="Arial"/>
              </a:rPr>
              <a:t>Post-operative acute kidney injury and five-year risk of death, myocardial infarction, and stroke among elective cardiac surgical patients: a cohort study</a:t>
            </a:r>
            <a:r>
              <a:rPr lang="en" sz="1100" dirty="0">
                <a:solidFill>
                  <a:srgbClr val="000000"/>
                </a:solidFill>
                <a:latin typeface="Arial"/>
                <a:ea typeface="Arial"/>
                <a:cs typeface="Arial"/>
                <a:sym typeface="Arial"/>
              </a:rPr>
              <a:t>. http://ccforum.com/content/17/6/R292</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McAllister, D. A., Wild, S. H., MacLay, J. D., Robson, A., Newby, D. E., MacNee, W., Innes, J. A., Zamvar, V., &amp; Mills, N. L. (2013). Forced Expiratory Volume in One Second Predicts Length of Stay and In-Hospital Mortality in Patients Undergoing Cardiac Surgery: A Retrospective Cohort Study. </a:t>
            </a:r>
            <a:r>
              <a:rPr lang="en" sz="1100" i="1" dirty="0">
                <a:solidFill>
                  <a:srgbClr val="000000"/>
                </a:solidFill>
                <a:latin typeface="Arial"/>
                <a:ea typeface="Arial"/>
                <a:cs typeface="Arial"/>
                <a:sym typeface="Arial"/>
              </a:rPr>
              <a:t>PLoS ONE</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8</a:t>
            </a:r>
            <a:r>
              <a:rPr lang="en" sz="1100" dirty="0">
                <a:solidFill>
                  <a:srgbClr val="000000"/>
                </a:solidFill>
                <a:latin typeface="Arial"/>
                <a:ea typeface="Arial"/>
                <a:cs typeface="Arial"/>
                <a:sym typeface="Arial"/>
              </a:rPr>
              <a:t>(5). https://doi.org/10.1371/journal.pone.0064565</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Miyake, K., Iwagami, M., Ohtake, T., Moriya, H., Kume, N., Murata, T., Nishida, T., Mochida, Y., Isogai, N., Ishioka, K., Shimoyama, R., Hidaka, S., Kashiwagi, H., Kawachi, J., Ogino, H., &amp; Kobayashi, S. (2020). Association of pre-operative chronic kidney disease and acute kidney injury with in-hospital outcomes of emergency colorectal surgery: A cohort study. </a:t>
            </a:r>
            <a:r>
              <a:rPr lang="en" sz="1100" i="1" dirty="0">
                <a:solidFill>
                  <a:srgbClr val="000000"/>
                </a:solidFill>
                <a:latin typeface="Arial"/>
                <a:ea typeface="Arial"/>
                <a:cs typeface="Arial"/>
                <a:sym typeface="Arial"/>
              </a:rPr>
              <a:t>World Journal of Emergency Surgery</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15</a:t>
            </a:r>
            <a:r>
              <a:rPr lang="en" sz="1100" dirty="0">
                <a:solidFill>
                  <a:srgbClr val="000000"/>
                </a:solidFill>
                <a:latin typeface="Arial"/>
                <a:ea typeface="Arial"/>
                <a:cs typeface="Arial"/>
                <a:sym typeface="Arial"/>
              </a:rPr>
              <a:t>(1). https://doi.org/10.1186/s13017-020-00303-6</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Ruge, H., Deutsch, M. A., Erlebach, M., Burri, M., Bleiziffer, S., &amp; Lange, R. (2020). TAVR in Patients on Hemodialysis: Outcome of A High-Risk Patient Group. </a:t>
            </a:r>
            <a:r>
              <a:rPr lang="en" sz="1100" i="1" dirty="0">
                <a:solidFill>
                  <a:srgbClr val="000000"/>
                </a:solidFill>
                <a:latin typeface="Arial"/>
                <a:ea typeface="Arial"/>
                <a:cs typeface="Arial"/>
                <a:sym typeface="Arial"/>
              </a:rPr>
              <a:t>Heart Surgery Forum</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23</a:t>
            </a:r>
            <a:r>
              <a:rPr lang="en" sz="1100" dirty="0">
                <a:solidFill>
                  <a:srgbClr val="000000"/>
                </a:solidFill>
                <a:latin typeface="Arial"/>
                <a:ea typeface="Arial"/>
                <a:cs typeface="Arial"/>
                <a:sym typeface="Arial"/>
              </a:rPr>
              <a:t>(5), E611–E616. https://doi.org/10.1532/hsf.3129</a:t>
            </a:r>
            <a:endParaRPr sz="1100"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body" idx="1"/>
          </p:nvPr>
        </p:nvSpPr>
        <p:spPr>
          <a:xfrm>
            <a:off x="203450" y="268575"/>
            <a:ext cx="7975800" cy="3792600"/>
          </a:xfrm>
          <a:prstGeom prst="rect">
            <a:avLst/>
          </a:prstGeom>
        </p:spPr>
        <p:txBody>
          <a:bodyPr spcFirstLastPara="1" wrap="square" lIns="91425" tIns="91425" rIns="91425" bIns="91425" anchor="t" anchorCtr="0">
            <a:normAutofit fontScale="92500"/>
          </a:bodyPr>
          <a:lstStyle/>
          <a:p>
            <a:pPr marL="171450" lvl="0" indent="-171450" algn="l" rtl="0">
              <a:spcBef>
                <a:spcPts val="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Cabrera, A., Bouterse, A., Nelson, M., Dietrich, C., Razzouk, J., Oyoyo, U., Bono, C. M., &amp; Danisa, O. (2024). Prediction of In-Hospital Mortality Following Vertebral Fracture Fixation in Patients With Ankylosing Spondylitis or Diffuse Idiopathic Skeletal Hyperostosis: Machine Learning Analysis. </a:t>
            </a:r>
            <a:r>
              <a:rPr lang="en" sz="1100" i="1" dirty="0">
                <a:solidFill>
                  <a:srgbClr val="000000"/>
                </a:solidFill>
                <a:latin typeface="Arial"/>
                <a:ea typeface="Arial"/>
                <a:cs typeface="Arial"/>
                <a:sym typeface="Arial"/>
              </a:rPr>
              <a:t>International Journal of Spine Surgery</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18</a:t>
            </a:r>
            <a:r>
              <a:rPr lang="en" sz="1100" dirty="0">
                <a:solidFill>
                  <a:srgbClr val="000000"/>
                </a:solidFill>
                <a:latin typeface="Arial"/>
                <a:ea typeface="Arial"/>
                <a:cs typeface="Arial"/>
                <a:sym typeface="Arial"/>
              </a:rPr>
              <a:t>(1), 62–68. https://doi.org/10.14444/8567</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Fillinger, M. P., Surgenor, S. D., Hartman, G. S., Clark, C., Dodds, T. M., Rassias, A. J., Paganelli, W. C., Marshall, P., Johnson, D., Kelly, D., Galatis, D., Olmstead, E. M., Ross, C. S., &amp; O, G. T. (n.d.). </a:t>
            </a:r>
            <a:r>
              <a:rPr lang="en" sz="1100" i="1" dirty="0">
                <a:solidFill>
                  <a:srgbClr val="000000"/>
                </a:solidFill>
                <a:latin typeface="Arial"/>
                <a:ea typeface="Arial"/>
                <a:cs typeface="Arial"/>
                <a:sym typeface="Arial"/>
              </a:rPr>
              <a:t>The Association Between Heart Rate and In-Hospital Mortality After Coronary Artery Bypass Graft Surgery</a:t>
            </a:r>
            <a:r>
              <a:rPr lang="en" sz="1100" dirty="0">
                <a:solidFill>
                  <a:srgbClr val="000000"/>
                </a:solidFill>
                <a:latin typeface="Arial"/>
                <a:ea typeface="Arial"/>
                <a:cs typeface="Arial"/>
                <a:sym typeface="Arial"/>
              </a:rPr>
              <a:t>. https://doi.org/10.1213/01.ANE.0000034720.36481.21</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Finlayson, E. (2000). </a:t>
            </a:r>
            <a:r>
              <a:rPr lang="en" sz="1100" i="1" dirty="0">
                <a:solidFill>
                  <a:srgbClr val="000000"/>
                </a:solidFill>
                <a:latin typeface="Arial"/>
                <a:ea typeface="Arial"/>
                <a:cs typeface="Arial"/>
                <a:sym typeface="Arial"/>
              </a:rPr>
              <a:t>Operative mortality with elective surgery in older adults</a:t>
            </a:r>
            <a:r>
              <a:rPr lang="en" sz="1100" dirty="0">
                <a:solidFill>
                  <a:srgbClr val="000000"/>
                </a:solidFill>
                <a:latin typeface="Arial"/>
                <a:ea typeface="Arial"/>
                <a:cs typeface="Arial"/>
                <a:sym typeface="Arial"/>
              </a:rPr>
              <a:t>. https://www.researchgate.net/publication/11820969</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Lindenauer, P. K., Pekow, P., Wang, K., Gutierrez, B., &amp; Benjamin, E. M. (n.d.). </a:t>
            </a:r>
            <a:r>
              <a:rPr lang="en" sz="1100" i="1" dirty="0">
                <a:solidFill>
                  <a:srgbClr val="000000"/>
                </a:solidFill>
                <a:latin typeface="Arial"/>
                <a:ea typeface="Arial"/>
                <a:cs typeface="Arial"/>
                <a:sym typeface="Arial"/>
              </a:rPr>
              <a:t>Lipid-Lowering Therapy and In-Hospital Mortality Following Major Noncardiac Surgery</a:t>
            </a:r>
            <a:r>
              <a:rPr lang="en" sz="1100" dirty="0">
                <a:solidFill>
                  <a:srgbClr val="000000"/>
                </a:solidFill>
                <a:latin typeface="Arial"/>
                <a:ea typeface="Arial"/>
                <a:cs typeface="Arial"/>
                <a:sym typeface="Arial"/>
              </a:rPr>
              <a:t>. www.jama.com</a:t>
            </a:r>
            <a:endParaRPr sz="1100" dirty="0">
              <a:solidFill>
                <a:srgbClr val="000000"/>
              </a:solidFill>
              <a:latin typeface="Arial"/>
              <a:ea typeface="Arial"/>
              <a:cs typeface="Arial"/>
              <a:sym typeface="Arial"/>
            </a:endParaRPr>
          </a:p>
          <a:p>
            <a:pPr marL="171450" indent="-171450">
              <a:spcBef>
                <a:spcPts val="1200"/>
              </a:spcBef>
              <a:buFont typeface="Arial" panose="020B0604020202020204" pitchFamily="34" charset="0"/>
              <a:buChar char="•"/>
            </a:pPr>
            <a:r>
              <a:rPr lang="en" sz="1100" dirty="0">
                <a:solidFill>
                  <a:srgbClr val="000000"/>
                </a:solidFill>
                <a:latin typeface="Arial"/>
                <a:ea typeface="Arial"/>
                <a:cs typeface="Arial"/>
                <a:sym typeface="Arial"/>
              </a:rPr>
              <a:t>Smilowitz, N. R., Banco, D., Katz, S. D., Beckman, J. A., &amp; Berger, J. S. (2021). Association between heart failure and perioperative outcomes in patients undergoing non-cardiac surgery. </a:t>
            </a:r>
            <a:r>
              <a:rPr lang="en" sz="1100" i="1" dirty="0">
                <a:solidFill>
                  <a:srgbClr val="000000"/>
                </a:solidFill>
                <a:latin typeface="Arial"/>
                <a:ea typeface="Arial"/>
                <a:cs typeface="Arial"/>
                <a:sym typeface="Arial"/>
              </a:rPr>
              <a:t>European Heart Journal - Quality of Care and Clinical Outcomes</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7</a:t>
            </a:r>
            <a:r>
              <a:rPr lang="en" sz="1100" dirty="0">
                <a:solidFill>
                  <a:srgbClr val="000000"/>
                </a:solidFill>
                <a:latin typeface="Arial"/>
                <a:ea typeface="Arial"/>
                <a:cs typeface="Arial"/>
                <a:sym typeface="Arial"/>
              </a:rPr>
              <a:t>(1), 68–75. https://doi.org/10.1093/ehjqcco/qcz066</a:t>
            </a:r>
            <a:endParaRPr sz="1100" dirty="0">
              <a:solidFill>
                <a:srgbClr val="000000"/>
              </a:solidFill>
              <a:latin typeface="Arial"/>
              <a:ea typeface="Arial"/>
              <a:cs typeface="Arial"/>
              <a:sym typeface="Arial"/>
            </a:endParaRPr>
          </a:p>
          <a:p>
            <a:pPr marL="171450" lvl="0" indent="-171450" algn="l" rtl="0">
              <a:spcBef>
                <a:spcPts val="1200"/>
              </a:spcBef>
              <a:spcAft>
                <a:spcPts val="0"/>
              </a:spcAft>
              <a:buFont typeface="Arial" panose="020B0604020202020204" pitchFamily="34" charset="0"/>
              <a:buChar char="•"/>
            </a:pPr>
            <a:r>
              <a:rPr lang="en" sz="1100" dirty="0">
                <a:solidFill>
                  <a:srgbClr val="000000"/>
                </a:solidFill>
                <a:latin typeface="Arial"/>
                <a:ea typeface="Arial"/>
                <a:cs typeface="Arial"/>
                <a:sym typeface="Arial"/>
              </a:rPr>
              <a:t>Stahlschmidt, A., Novelo, B., Freitas, L. A., Passos, S. C., Dussán-Sarria, J. A., Félix, E. A., Gamermann, P. W., Caumo, W., &amp; Stefani, L. P. C. (2018). Predictors of in-hospital mortality in patients undergoing elective surgery in a university hospital: a prospective cohort. </a:t>
            </a:r>
            <a:r>
              <a:rPr lang="en" sz="1100" i="1" dirty="0">
                <a:solidFill>
                  <a:srgbClr val="000000"/>
                </a:solidFill>
                <a:latin typeface="Arial"/>
                <a:ea typeface="Arial"/>
                <a:cs typeface="Arial"/>
                <a:sym typeface="Arial"/>
              </a:rPr>
              <a:t>Brazilian Journal of Anesthesiology (English Edition)</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68</a:t>
            </a:r>
            <a:r>
              <a:rPr lang="en" sz="1100" dirty="0">
                <a:solidFill>
                  <a:srgbClr val="000000"/>
                </a:solidFill>
                <a:latin typeface="Arial"/>
                <a:ea typeface="Arial"/>
                <a:cs typeface="Arial"/>
                <a:sym typeface="Arial"/>
              </a:rPr>
              <a:t>(5), 492–498. https://doi.org/10.1016/j.bjane.2018.04.009</a:t>
            </a:r>
            <a:endParaRPr sz="1100" dirty="0">
              <a:solidFill>
                <a:srgbClr val="000000"/>
              </a:solidFill>
              <a:latin typeface="Arial"/>
              <a:ea typeface="Arial"/>
              <a:cs typeface="Arial"/>
              <a:sym typeface="Arial"/>
            </a:endParaRPr>
          </a:p>
          <a:p>
            <a:pPr marL="171450" lvl="0" indent="-171450" algn="l" rtl="0">
              <a:spcBef>
                <a:spcPts val="1200"/>
              </a:spcBef>
              <a:spcAft>
                <a:spcPts val="1200"/>
              </a:spcAft>
              <a:buFont typeface="Arial" panose="020B0604020202020204" pitchFamily="34" charset="0"/>
              <a:buChar char="•"/>
            </a:pPr>
            <a:r>
              <a:rPr lang="en" sz="1100" dirty="0">
                <a:solidFill>
                  <a:srgbClr val="000000"/>
                </a:solidFill>
                <a:latin typeface="Arial"/>
                <a:ea typeface="Arial"/>
                <a:cs typeface="Arial"/>
                <a:sym typeface="Arial"/>
              </a:rPr>
              <a:t>Wan, Y. I., Patel, A., Achary, C., Hewson, R., Phull, M., &amp; Pearse, R. M. (2021). Postoperative infection and mortality following elective surgery in the International Surgical Outcomes Study (ISOS). </a:t>
            </a:r>
            <a:r>
              <a:rPr lang="en" sz="1100" i="1" dirty="0">
                <a:solidFill>
                  <a:srgbClr val="000000"/>
                </a:solidFill>
                <a:latin typeface="Arial"/>
                <a:ea typeface="Arial"/>
                <a:cs typeface="Arial"/>
                <a:sym typeface="Arial"/>
              </a:rPr>
              <a:t>British Journal of Surgery</a:t>
            </a:r>
            <a:r>
              <a:rPr lang="en" sz="1100" dirty="0">
                <a:solidFill>
                  <a:srgbClr val="000000"/>
                </a:solidFill>
                <a:latin typeface="Arial"/>
                <a:ea typeface="Arial"/>
                <a:cs typeface="Arial"/>
                <a:sym typeface="Arial"/>
              </a:rPr>
              <a:t>, </a:t>
            </a:r>
            <a:r>
              <a:rPr lang="en" sz="1100" i="1" dirty="0">
                <a:solidFill>
                  <a:srgbClr val="000000"/>
                </a:solidFill>
                <a:latin typeface="Arial"/>
                <a:ea typeface="Arial"/>
                <a:cs typeface="Arial"/>
                <a:sym typeface="Arial"/>
              </a:rPr>
              <a:t>108</a:t>
            </a:r>
            <a:r>
              <a:rPr lang="en" sz="1100" dirty="0">
                <a:solidFill>
                  <a:srgbClr val="000000"/>
                </a:solidFill>
                <a:latin typeface="Arial"/>
                <a:ea typeface="Arial"/>
                <a:cs typeface="Arial"/>
                <a:sym typeface="Arial"/>
              </a:rPr>
              <a:t>(2), 220–227. https://doi.org/10.1093/bjs/znaa075</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4" name="TextBox 3">
            <a:extLst>
              <a:ext uri="{FF2B5EF4-FFF2-40B4-BE49-F238E27FC236}">
                <a16:creationId xmlns:a16="http://schemas.microsoft.com/office/drawing/2014/main" id="{D710769C-2239-0AB3-7188-B756F8840D04}"/>
              </a:ext>
            </a:extLst>
          </p:cNvPr>
          <p:cNvSpPr txBox="1"/>
          <p:nvPr/>
        </p:nvSpPr>
        <p:spPr>
          <a:xfrm>
            <a:off x="341522" y="489011"/>
            <a:ext cx="8229600" cy="4010139"/>
          </a:xfrm>
          <a:prstGeom prst="rect">
            <a:avLst/>
          </a:prstGeom>
          <a:noFill/>
        </p:spPr>
        <p:txBody>
          <a:bodyPr wrap="square" rtlCol="0">
            <a:spAutoFit/>
          </a:bodyPr>
          <a:lstStyle/>
          <a:p>
            <a:endParaRPr lang="en-US" dirty="0"/>
          </a:p>
        </p:txBody>
      </p:sp>
      <p:sp>
        <p:nvSpPr>
          <p:cNvPr id="8" name="Rectangle 6">
            <a:extLst>
              <a:ext uri="{FF2B5EF4-FFF2-40B4-BE49-F238E27FC236}">
                <a16:creationId xmlns:a16="http://schemas.microsoft.com/office/drawing/2014/main" id="{5ECCC351-1555-4947-A88D-EAEA4C3D1480}"/>
              </a:ext>
            </a:extLst>
          </p:cNvPr>
          <p:cNvSpPr>
            <a:spLocks noChangeArrowheads="1"/>
          </p:cNvSpPr>
          <p:nvPr/>
        </p:nvSpPr>
        <p:spPr bwMode="auto">
          <a:xfrm>
            <a:off x="0" y="379331"/>
            <a:ext cx="914400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Machine Learning (ML) Implementation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Objective: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Predict facility performance scores and recommend the best facilities.</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Model Details: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Model Input Features: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Location details (</a:t>
            </a:r>
            <a:r>
              <a:rPr kumimoji="0" lang="en-US" altLang="en-US" sz="1400" b="0" i="0" u="none" strike="noStrike" cap="none" normalizeH="0" baseline="0" dirty="0">
                <a:ln>
                  <a:noFill/>
                </a:ln>
                <a:solidFill>
                  <a:schemeClr val="tx1"/>
                </a:solidFill>
                <a:effectLst/>
                <a:latin typeface="Arial Unicode MS"/>
              </a:rPr>
              <a:t>ZIP Code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City</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State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County/Parish</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Measure-specific attributes (</a:t>
            </a:r>
            <a:r>
              <a:rPr kumimoji="0" lang="en-US" altLang="en-US" sz="1400" b="0" i="0" u="none" strike="noStrike" cap="none" normalizeH="0" baseline="0" dirty="0">
                <a:ln>
                  <a:noFill/>
                </a:ln>
                <a:solidFill>
                  <a:schemeClr val="tx1"/>
                </a:solidFill>
                <a:effectLst/>
                <a:latin typeface="Arial Unicode MS"/>
              </a:rPr>
              <a:t>Measure ID</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Measure Name</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Facility attributes (</a:t>
            </a:r>
            <a:r>
              <a:rPr kumimoji="0" lang="en-US" altLang="en-US" sz="1400" b="0" i="0" u="none" strike="noStrike" cap="none" normalizeH="0" baseline="0" dirty="0">
                <a:ln>
                  <a:noFill/>
                </a:ln>
                <a:solidFill>
                  <a:schemeClr val="tx1"/>
                </a:solidFill>
                <a:effectLst/>
                <a:latin typeface="Arial Unicode MS"/>
              </a:rPr>
              <a:t>Facility Name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Facility ID</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Historical data (</a:t>
            </a:r>
            <a:r>
              <a:rPr kumimoji="0" lang="en-US" altLang="en-US" sz="1400" b="0" i="0" u="none" strike="noStrike" cap="none" normalizeH="0" baseline="0" dirty="0">
                <a:ln>
                  <a:noFill/>
                </a:ln>
                <a:solidFill>
                  <a:schemeClr val="tx1"/>
                </a:solidFill>
                <a:effectLst/>
                <a:latin typeface="Arial Unicode MS"/>
              </a:rPr>
              <a:t>Start Date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End Date</a:t>
            </a:r>
            <a:r>
              <a:rPr kumimoji="0" lang="en-US" altLang="en-US" sz="1400" b="0" i="0" u="none" strike="noStrike" cap="none" normalizeH="0" baseline="0" dirty="0">
                <a:ln>
                  <a:noFill/>
                </a:ln>
                <a:solidFill>
                  <a:schemeClr val="tx1"/>
                </a:solidFill>
                <a:effectLst/>
              </a:rPr>
              <a:t>, </a:t>
            </a:r>
            <a:r>
              <a:rPr kumimoji="0" lang="en-US" altLang="en-US" sz="1400" b="0" i="0" u="none" strike="noStrike" cap="none" normalizeH="0" baseline="0" dirty="0">
                <a:ln>
                  <a:noFill/>
                </a:ln>
                <a:solidFill>
                  <a:schemeClr val="tx1"/>
                </a:solidFill>
                <a:effectLst/>
                <a:latin typeface="Arial Unicode MS"/>
              </a:rPr>
              <a:t>Score</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Target Variable: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Score</a:t>
            </a:r>
            <a:r>
              <a:rPr kumimoji="0" lang="en-US" altLang="en-US" sz="1400" b="0" i="0" u="none" strike="noStrike" cap="none" normalizeH="0" baseline="0" dirty="0">
                <a:ln>
                  <a:noFill/>
                </a:ln>
                <a:solidFill>
                  <a:schemeClr val="tx1"/>
                </a:solidFill>
                <a:effectLst/>
                <a:latin typeface="Arial" panose="020B0604020202020204" pitchFamily="34" charset="0"/>
              </a:rPr>
              <a:t>: Predict the </a:t>
            </a:r>
            <a:r>
              <a:rPr kumimoji="0" lang="en-US" altLang="en-US" sz="1400" b="0" i="0" u="none" strike="noStrike" cap="none" normalizeH="0" baseline="0" dirty="0">
                <a:ln>
                  <a:noFill/>
                </a:ln>
                <a:solidFill>
                  <a:schemeClr val="tx1"/>
                </a:solidFill>
                <a:effectLst/>
                <a:latin typeface="Arial Unicode MS"/>
              </a:rPr>
              <a:t>Score</a:t>
            </a:r>
            <a:r>
              <a:rPr kumimoji="0" lang="en-US" altLang="en-US" sz="1400" b="0" i="0" u="none" strike="noStrike" cap="none" normalizeH="0" baseline="0" dirty="0">
                <a:ln>
                  <a:noFill/>
                </a:ln>
                <a:solidFill>
                  <a:schemeClr val="tx1"/>
                </a:solidFill>
                <a:effectLst/>
              </a:rPr>
              <a:t> for healthcare facilities based on location and other attributes.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Alternatively, classify facilities into categories (e.g., "Better," "Worse," or "No Different" compared to national averages).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latin typeface="Arial" panose="020B0604020202020204" pitchFamily="34" charset="0"/>
              </a:rPr>
              <a:t>ML Techniques: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Regression Models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 models like </a:t>
            </a:r>
            <a:r>
              <a:rPr kumimoji="0" lang="en-US" altLang="en-US" sz="1400" b="1" i="0" u="none" strike="noStrike" cap="none" normalizeH="0" baseline="0" dirty="0">
                <a:ln>
                  <a:noFill/>
                </a:ln>
                <a:solidFill>
                  <a:schemeClr val="tx1"/>
                </a:solidFill>
                <a:effectLst/>
                <a:latin typeface="Arial" panose="020B0604020202020204" pitchFamily="34" charset="0"/>
              </a:rPr>
              <a:t>Random Forest Regressor</a:t>
            </a:r>
            <a:r>
              <a:rPr kumimoji="0" lang="en-US" altLang="en-US" sz="1400" b="0" i="0" u="none" strike="noStrike" cap="none" normalizeH="0" baseline="0" dirty="0">
                <a:ln>
                  <a:noFill/>
                </a:ln>
                <a:solidFill>
                  <a:schemeClr val="tx1"/>
                </a:solidFill>
                <a:effectLst/>
                <a:latin typeface="Arial" panose="020B0604020202020204" pitchFamily="34" charset="0"/>
              </a:rPr>
              <a:t> or </a:t>
            </a:r>
            <a:r>
              <a:rPr kumimoji="0" lang="en-US" altLang="en-US" sz="1400" b="1" i="0" u="none" strike="noStrike" cap="none" normalizeH="0" baseline="0" dirty="0" err="1">
                <a:ln>
                  <a:noFill/>
                </a:ln>
                <a:solidFill>
                  <a:schemeClr val="tx1"/>
                </a:solidFill>
                <a:effectLst/>
                <a:latin typeface="Arial" panose="020B0604020202020204" pitchFamily="34" charset="0"/>
              </a:rPr>
              <a:t>XGBoost</a:t>
            </a:r>
            <a:r>
              <a:rPr kumimoji="0" lang="en-US" altLang="en-US" sz="1400" b="0" i="0" u="none" strike="noStrike" cap="none" normalizeH="0" baseline="0" dirty="0">
                <a:ln>
                  <a:noFill/>
                </a:ln>
                <a:solidFill>
                  <a:schemeClr val="tx1"/>
                </a:solidFill>
                <a:effectLst/>
                <a:latin typeface="Arial" panose="020B0604020202020204" pitchFamily="34" charset="0"/>
              </a:rPr>
              <a:t> to predict numerical scores.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Classification Models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 </a:t>
            </a:r>
            <a:r>
              <a:rPr kumimoji="0" lang="en-US" altLang="en-US" sz="1400" b="1" i="0" u="none" strike="noStrike" cap="none" normalizeH="0" baseline="0" dirty="0">
                <a:ln>
                  <a:noFill/>
                </a:ln>
                <a:solidFill>
                  <a:schemeClr val="tx1"/>
                </a:solidFill>
                <a:effectLst/>
                <a:latin typeface="Arial" panose="020B0604020202020204" pitchFamily="34" charset="0"/>
              </a:rPr>
              <a:t>Logistic Regression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Decision Trees</a:t>
            </a:r>
            <a:r>
              <a:rPr kumimoji="0" lang="en-US" altLang="en-US" sz="1400" b="0" i="0" u="none" strike="noStrike" cap="none" normalizeH="0" baseline="0" dirty="0">
                <a:ln>
                  <a:noFill/>
                </a:ln>
                <a:solidFill>
                  <a:schemeClr val="tx1"/>
                </a:solidFill>
                <a:effectLst/>
                <a:latin typeface="Arial" panose="020B0604020202020204" pitchFamily="34" charset="0"/>
              </a:rPr>
              <a:t>, or </a:t>
            </a:r>
            <a:r>
              <a:rPr kumimoji="0" lang="en-US" altLang="en-US" sz="1400" b="1" i="0" u="none" strike="noStrike" cap="none" normalizeH="0" baseline="0" dirty="0">
                <a:ln>
                  <a:noFill/>
                </a:ln>
                <a:solidFill>
                  <a:schemeClr val="tx1"/>
                </a:solidFill>
                <a:effectLst/>
                <a:latin typeface="Arial" panose="020B0604020202020204" pitchFamily="34" charset="0"/>
              </a:rPr>
              <a:t>Gradient Boosting</a:t>
            </a:r>
            <a:r>
              <a:rPr kumimoji="0" lang="en-US" altLang="en-US" sz="1400" b="0" i="0" u="none" strike="noStrike" cap="none" normalizeH="0" baseline="0" dirty="0">
                <a:ln>
                  <a:noFill/>
                </a:ln>
                <a:solidFill>
                  <a:schemeClr val="tx1"/>
                </a:solidFill>
                <a:effectLst/>
                <a:latin typeface="Arial" panose="020B0604020202020204" pitchFamily="34" charset="0"/>
              </a:rPr>
              <a:t> to classify facilities based on the "Compared to National" column.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chemeClr val="tx1"/>
                </a:solidFill>
                <a:effectLst/>
                <a:latin typeface="Arial" panose="020B0604020202020204" pitchFamily="34" charset="0"/>
              </a:rPr>
              <a:t>Location-Based Filtering: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 geospatial distance calculations (e.g., Haversine formula) to filter facilities within the patient’s proximity.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Shape 90"/>
        <p:cNvGrpSpPr/>
        <p:nvPr/>
      </p:nvGrpSpPr>
      <p:grpSpPr>
        <a:xfrm>
          <a:off x="0" y="0"/>
          <a:ext cx="0" cy="0"/>
          <a:chOff x="0" y="0"/>
          <a:chExt cx="0" cy="0"/>
        </a:xfrm>
      </p:grpSpPr>
      <p:pic>
        <p:nvPicPr>
          <p:cNvPr id="7321" name="Picture 7320">
            <a:extLst>
              <a:ext uri="{FF2B5EF4-FFF2-40B4-BE49-F238E27FC236}">
                <a16:creationId xmlns:a16="http://schemas.microsoft.com/office/drawing/2014/main" id="{A97529DD-0019-4F2B-AAE6-A82A2FADB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323" name="Picture 7322">
            <a:extLst>
              <a:ext uri="{FF2B5EF4-FFF2-40B4-BE49-F238E27FC236}">
                <a16:creationId xmlns:a16="http://schemas.microsoft.com/office/drawing/2014/main" id="{4A476453-89B8-4D0E-BDE0-0446B97F5F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7325" name="Picture 7324">
            <a:extLst>
              <a:ext uri="{FF2B5EF4-FFF2-40B4-BE49-F238E27FC236}">
                <a16:creationId xmlns:a16="http://schemas.microsoft.com/office/drawing/2014/main" id="{02B7E5A1-5C08-4455-A219-804981D6B2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7327" name="Rectangle 7326">
            <a:extLst>
              <a:ext uri="{FF2B5EF4-FFF2-40B4-BE49-F238E27FC236}">
                <a16:creationId xmlns:a16="http://schemas.microsoft.com/office/drawing/2014/main" id="{6B19486B-DD4C-4473-9FF8-3E3FB1542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329" name="Rectangle 7328">
            <a:extLst>
              <a:ext uri="{FF2B5EF4-FFF2-40B4-BE49-F238E27FC236}">
                <a16:creationId xmlns:a16="http://schemas.microsoft.com/office/drawing/2014/main" id="{52CE1431-75FA-49CE-A7AC-42816EFBC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331" name="Rectangle 7330">
            <a:extLst>
              <a:ext uri="{FF2B5EF4-FFF2-40B4-BE49-F238E27FC236}">
                <a16:creationId xmlns:a16="http://schemas.microsoft.com/office/drawing/2014/main" id="{3E65D7FA-E76C-4BC3-A429-CF64BC367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3FFFA4-282C-C662-D9FD-3D8549AC2321}"/>
              </a:ext>
            </a:extLst>
          </p:cNvPr>
          <p:cNvPicPr>
            <a:picLocks noChangeAspect="1"/>
          </p:cNvPicPr>
          <p:nvPr/>
        </p:nvPicPr>
        <p:blipFill>
          <a:blip r:embed="rId6">
            <a:alphaModFix amt="12000"/>
          </a:blip>
          <a:srcRect t="38580" b="5170"/>
          <a:stretch/>
        </p:blipFill>
        <p:spPr>
          <a:xfrm>
            <a:off x="20" y="10"/>
            <a:ext cx="9143980" cy="5985154"/>
          </a:xfrm>
          <a:prstGeom prst="rect">
            <a:avLst/>
          </a:prstGeom>
        </p:spPr>
      </p:pic>
      <p:sp>
        <p:nvSpPr>
          <p:cNvPr id="7333" name="Rectangle 7332">
            <a:extLst>
              <a:ext uri="{FF2B5EF4-FFF2-40B4-BE49-F238E27FC236}">
                <a16:creationId xmlns:a16="http://schemas.microsoft.com/office/drawing/2014/main" id="{6A5D59EF-03D3-4163-B6D4-53D9794E6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335" name="Picture 7334">
            <a:extLst>
              <a:ext uri="{FF2B5EF4-FFF2-40B4-BE49-F238E27FC236}">
                <a16:creationId xmlns:a16="http://schemas.microsoft.com/office/drawing/2014/main" id="{380EB636-0E64-447B-A436-048680F7A7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7337" name="Rectangle 7336">
            <a:extLst>
              <a:ext uri="{FF2B5EF4-FFF2-40B4-BE49-F238E27FC236}">
                <a16:creationId xmlns:a16="http://schemas.microsoft.com/office/drawing/2014/main" id="{F17C02A3-BE2B-433D-BD66-594309B8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1" name="Google Shape;91;p14"/>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SzPts val="990"/>
            </a:pPr>
            <a:r>
              <a:rPr lang="en-US" sz="3600" dirty="0">
                <a:sym typeface="Times New Roman"/>
              </a:rPr>
              <a:t>Introduction</a:t>
            </a:r>
          </a:p>
        </p:txBody>
      </p:sp>
      <p:pic>
        <p:nvPicPr>
          <p:cNvPr id="7339" name="Picture 7338">
            <a:extLst>
              <a:ext uri="{FF2B5EF4-FFF2-40B4-BE49-F238E27FC236}">
                <a16:creationId xmlns:a16="http://schemas.microsoft.com/office/drawing/2014/main" id="{708FE891-AFAF-4FF5-8C1D-137322CDFC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7341" name="Rectangle 7340">
            <a:extLst>
              <a:ext uri="{FF2B5EF4-FFF2-40B4-BE49-F238E27FC236}">
                <a16:creationId xmlns:a16="http://schemas.microsoft.com/office/drawing/2014/main" id="{E9294641-47B5-4630-8E7D-094CDF56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2" name="Google Shape;92;p14"/>
          <p:cNvSpPr txBox="1">
            <a:spLocks noGrp="1"/>
          </p:cNvSpPr>
          <p:nvPr>
            <p:ph type="body" idx="1"/>
          </p:nvPr>
        </p:nvSpPr>
        <p:spPr>
          <a:xfrm>
            <a:off x="510240" y="1752654"/>
            <a:ext cx="7210396" cy="2546295"/>
          </a:xfrm>
          <a:prstGeom prst="rect">
            <a:avLst/>
          </a:prstGeom>
        </p:spPr>
        <p:txBody>
          <a:bodyPr spcFirstLastPara="1" vert="horz" lIns="91440" tIns="45720" rIns="91440" bIns="45720" rtlCol="0" anchor="ctr" anchorCtr="0">
            <a:normAutofit/>
          </a:bodyPr>
          <a:lstStyle/>
          <a:p>
            <a:pPr indent="-228600" defTabSz="914400">
              <a:spcAft>
                <a:spcPts val="600"/>
              </a:spcAft>
              <a:buFont typeface="Arial" panose="020B0604020202020204" pitchFamily="34" charset="0"/>
              <a:buChar char="•"/>
            </a:pPr>
            <a:r>
              <a:rPr lang="en-US" sz="1500" dirty="0"/>
              <a:t>In today's healthcare environment, choosing the right facility based on performance metrics is a critical factor for ensuring effective patient care. Our </a:t>
            </a:r>
            <a:r>
              <a:rPr lang="en-US" sz="1500" b="1" dirty="0"/>
              <a:t>Healthcare Facility Performance Prediction System</a:t>
            </a:r>
            <a:r>
              <a:rPr lang="en-US" sz="1500" dirty="0"/>
              <a:t> addresses this need by leveraging location-based recommendations.</a:t>
            </a:r>
          </a:p>
          <a:p>
            <a:pPr indent="-228600" defTabSz="914400">
              <a:spcAft>
                <a:spcPts val="600"/>
              </a:spcAft>
              <a:buFont typeface="Arial" panose="020B0604020202020204" pitchFamily="34" charset="0"/>
              <a:buChar char="•"/>
            </a:pPr>
            <a:r>
              <a:rPr lang="en-US" sz="1500" b="1" dirty="0"/>
              <a:t>Objective:</a:t>
            </a:r>
            <a:r>
              <a:rPr lang="en-US" sz="1500" dirty="0"/>
              <a:t> The goal of this system is to help patients make informed decisions when selecting healthcare facilities by predicting and ranking facilities based on their performance in treating specific medical conditions. The system integrates advanced data processing and machine learning techniques to provide personalized, efficient, and effective healthcare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A97529DD-0019-4F2B-AAE6-A82A2FADB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3" name="Picture 62">
            <a:extLst>
              <a:ext uri="{FF2B5EF4-FFF2-40B4-BE49-F238E27FC236}">
                <a16:creationId xmlns:a16="http://schemas.microsoft.com/office/drawing/2014/main" id="{4A476453-89B8-4D0E-BDE0-0446B97F5F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65" name="Picture 64">
            <a:extLst>
              <a:ext uri="{FF2B5EF4-FFF2-40B4-BE49-F238E27FC236}">
                <a16:creationId xmlns:a16="http://schemas.microsoft.com/office/drawing/2014/main" id="{02B7E5A1-5C08-4455-A219-804981D6B2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67" name="Rectangle 66">
            <a:extLst>
              <a:ext uri="{FF2B5EF4-FFF2-40B4-BE49-F238E27FC236}">
                <a16:creationId xmlns:a16="http://schemas.microsoft.com/office/drawing/2014/main" id="{6B19486B-DD4C-4473-9FF8-3E3FB1542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52CE1431-75FA-49CE-A7AC-42816EFBC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1" name="Rectangle 70">
            <a:extLst>
              <a:ext uri="{FF2B5EF4-FFF2-40B4-BE49-F238E27FC236}">
                <a16:creationId xmlns:a16="http://schemas.microsoft.com/office/drawing/2014/main" id="{3E65D7FA-E76C-4BC3-A429-CF64BC367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ow of samples for medical testing">
            <a:extLst>
              <a:ext uri="{FF2B5EF4-FFF2-40B4-BE49-F238E27FC236}">
                <a16:creationId xmlns:a16="http://schemas.microsoft.com/office/drawing/2014/main" id="{F0E02417-2E97-241E-D582-C72DF6046455}"/>
              </a:ext>
            </a:extLst>
          </p:cNvPr>
          <p:cNvPicPr>
            <a:picLocks noChangeAspect="1"/>
          </p:cNvPicPr>
          <p:nvPr/>
        </p:nvPicPr>
        <p:blipFill>
          <a:blip r:embed="rId5"/>
          <a:srcRect b="25000"/>
          <a:stretch/>
        </p:blipFill>
        <p:spPr>
          <a:xfrm>
            <a:off x="20" y="0"/>
            <a:ext cx="9143980" cy="5143490"/>
          </a:xfrm>
          <a:prstGeom prst="rect">
            <a:avLst/>
          </a:prstGeom>
        </p:spPr>
      </p:pic>
      <p:sp>
        <p:nvSpPr>
          <p:cNvPr id="73" name="Rectangle 72">
            <a:extLst>
              <a:ext uri="{FF2B5EF4-FFF2-40B4-BE49-F238E27FC236}">
                <a16:creationId xmlns:a16="http://schemas.microsoft.com/office/drawing/2014/main" id="{6A5D59EF-03D3-4163-B6D4-53D9794E6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587500"/>
            <a:ext cx="7829550" cy="2844904"/>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5" name="Picture 74">
            <a:extLst>
              <a:ext uri="{FF2B5EF4-FFF2-40B4-BE49-F238E27FC236}">
                <a16:creationId xmlns:a16="http://schemas.microsoft.com/office/drawing/2014/main" id="{380EB636-0E64-447B-A436-048680F7A7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77" name="Rectangle 76">
            <a:extLst>
              <a:ext uri="{FF2B5EF4-FFF2-40B4-BE49-F238E27FC236}">
                <a16:creationId xmlns:a16="http://schemas.microsoft.com/office/drawing/2014/main" id="{F17C02A3-BE2B-433D-BD66-594309B8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3FC5A3-0A61-FA55-6BFF-0DE5E585312B}"/>
              </a:ext>
            </a:extLst>
          </p:cNvPr>
          <p:cNvSpPr>
            <a:spLocks noGrp="1"/>
          </p:cNvSpPr>
          <p:nvPr>
            <p:ph type="title"/>
          </p:nvPr>
        </p:nvSpPr>
        <p:spPr>
          <a:xfrm>
            <a:off x="0" y="533523"/>
            <a:ext cx="7210396" cy="810703"/>
          </a:xfrm>
        </p:spPr>
        <p:txBody>
          <a:bodyPr vert="horz" lIns="91440" tIns="45720" rIns="91440" bIns="45720" rtlCol="0" anchor="ctr">
            <a:normAutofit/>
          </a:bodyPr>
          <a:lstStyle/>
          <a:p>
            <a:pPr defTabSz="914400">
              <a:spcBef>
                <a:spcPct val="0"/>
              </a:spcBef>
            </a:pPr>
            <a:r>
              <a:rPr lang="en-US" sz="3600" dirty="0"/>
              <a:t>Description of Dataset</a:t>
            </a:r>
          </a:p>
        </p:txBody>
      </p:sp>
      <p:pic>
        <p:nvPicPr>
          <p:cNvPr id="79" name="Picture 78">
            <a:extLst>
              <a:ext uri="{FF2B5EF4-FFF2-40B4-BE49-F238E27FC236}">
                <a16:creationId xmlns:a16="http://schemas.microsoft.com/office/drawing/2014/main" id="{708FE891-AFAF-4FF5-8C1D-137322CDFC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81" name="Rectangle 80">
            <a:extLst>
              <a:ext uri="{FF2B5EF4-FFF2-40B4-BE49-F238E27FC236}">
                <a16:creationId xmlns:a16="http://schemas.microsoft.com/office/drawing/2014/main" id="{E9294641-47B5-4630-8E7D-094CDF56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83" name="Rectangle 3">
            <a:extLst>
              <a:ext uri="{FF2B5EF4-FFF2-40B4-BE49-F238E27FC236}">
                <a16:creationId xmlns:a16="http://schemas.microsoft.com/office/drawing/2014/main" id="{4E8C07CC-A092-3905-26C0-086AE7846181}"/>
              </a:ext>
            </a:extLst>
          </p:cNvPr>
          <p:cNvGraphicFramePr/>
          <p:nvPr>
            <p:extLst>
              <p:ext uri="{D42A27DB-BD31-4B8C-83A1-F6EECF244321}">
                <p14:modId xmlns:p14="http://schemas.microsoft.com/office/powerpoint/2010/main" val="1123447810"/>
              </p:ext>
            </p:extLst>
          </p:nvPr>
        </p:nvGraphicFramePr>
        <p:xfrm>
          <a:off x="0" y="1593168"/>
          <a:ext cx="7720636" cy="270578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564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graphicEl>
                                              <a:dgm id="{375808E6-6B2F-4BAB-8DD8-C783CA3D04F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graphicEl>
                                              <a:dgm id="{C89ABE69-BC94-422C-9D3B-881F406F4A1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graphicEl>
                                              <a:dgm id="{E011EBAE-5EBE-47FB-872C-428AB646CF6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graphicEl>
                                              <a:dgm id="{0FF56BC1-DC65-4756-BF76-8A8AEED899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graphicEl>
                                              <a:dgm id="{45A6A920-BF90-447B-A6CB-D6735AA02E3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graphicEl>
                                              <a:dgm id="{A2357B59-DC85-473B-9366-72AFD51EB13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graphicEl>
                                              <a:dgm id="{A7F34CDC-7964-4DA0-B00C-70845E7B22A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graphicEl>
                                              <a:dgm id="{5885342B-5653-44C7-AF52-0996A370944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graphicEl>
                                              <a:dgm id="{15C464BC-2C3C-4678-B607-58BD8A07714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graphicEl>
                                              <a:dgm id="{3FE89CC4-1B6E-4A0E-B788-9351BDD3ED99}"/>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
                                            <p:graphicEl>
                                              <a:dgm id="{C19FCF64-01E1-472F-86BA-58922AE7D19E}"/>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graphicEl>
                                              <a:dgm id="{845CBA86-EF99-4DC5-99B4-C33340DDB82B}"/>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graphicEl>
                                              <a:dgm id="{9949B805-7FA1-4EFF-8F29-DF78C6DE4F00}"/>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graphicEl>
                                              <a:dgm id="{BDD491D9-BA78-4F01-9718-C5FD2699F71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3"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485FFDC-0CAD-450C-A1F1-75E392CC8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9672BDB-4ABD-40E5-A8B8-F7340E3BD8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3" name="Rectangle 52">
            <a:extLst>
              <a:ext uri="{FF2B5EF4-FFF2-40B4-BE49-F238E27FC236}">
                <a16:creationId xmlns:a16="http://schemas.microsoft.com/office/drawing/2014/main" id="{B1FA2BC7-3F19-4E1C-B3D1-19995D9F6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3395" y="0"/>
            <a:ext cx="566470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2FF40B5-1E36-4442-8D28-D1AA571AD2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3754533"/>
            <a:ext cx="3723894" cy="108501"/>
          </a:xfrm>
          <a:prstGeom prst="rect">
            <a:avLst/>
          </a:prstGeom>
        </p:spPr>
      </p:pic>
      <p:sp>
        <p:nvSpPr>
          <p:cNvPr id="57" name="Rectangle 56">
            <a:extLst>
              <a:ext uri="{FF2B5EF4-FFF2-40B4-BE49-F238E27FC236}">
                <a16:creationId xmlns:a16="http://schemas.microsoft.com/office/drawing/2014/main" id="{73C09592-2DB2-47C0-A5CB-BD39288D1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9073"/>
            <a:ext cx="3723424" cy="238535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AFFFC23-21C9-08AF-E37F-A17751D5F2E2}"/>
              </a:ext>
            </a:extLst>
          </p:cNvPr>
          <p:cNvSpPr>
            <a:spLocks noGrp="1"/>
          </p:cNvSpPr>
          <p:nvPr>
            <p:ph type="title"/>
          </p:nvPr>
        </p:nvSpPr>
        <p:spPr>
          <a:xfrm>
            <a:off x="-4103" y="1547446"/>
            <a:ext cx="3318803" cy="1995789"/>
          </a:xfrm>
        </p:spPr>
        <p:txBody>
          <a:bodyPr>
            <a:normAutofit/>
          </a:bodyPr>
          <a:lstStyle/>
          <a:p>
            <a:pPr algn="ctr"/>
            <a:r>
              <a:rPr lang="en-US" sz="3300" b="1" dirty="0"/>
              <a:t>Description </a:t>
            </a:r>
            <a:br>
              <a:rPr lang="en-US" sz="3300" b="1" dirty="0"/>
            </a:br>
            <a:r>
              <a:rPr lang="en-US" sz="3300" b="1" dirty="0"/>
              <a:t>of </a:t>
            </a:r>
            <a:br>
              <a:rPr lang="en-US" sz="3300" b="1" dirty="0"/>
            </a:br>
            <a:r>
              <a:rPr lang="en-US" sz="3300" b="1" dirty="0"/>
              <a:t>Dataset Fields:</a:t>
            </a:r>
            <a:endParaRPr lang="en-US" sz="3300" dirty="0"/>
          </a:p>
        </p:txBody>
      </p:sp>
      <p:sp>
        <p:nvSpPr>
          <p:cNvPr id="4" name="Content Placeholder 3">
            <a:extLst>
              <a:ext uri="{FF2B5EF4-FFF2-40B4-BE49-F238E27FC236}">
                <a16:creationId xmlns:a16="http://schemas.microsoft.com/office/drawing/2014/main" id="{D73307C9-A372-A9E0-6475-1E90D860D2E5}"/>
              </a:ext>
            </a:extLst>
          </p:cNvPr>
          <p:cNvSpPr>
            <a:spLocks noGrp="1"/>
          </p:cNvSpPr>
          <p:nvPr>
            <p:ph idx="1"/>
          </p:nvPr>
        </p:nvSpPr>
        <p:spPr>
          <a:xfrm>
            <a:off x="3818455" y="117464"/>
            <a:ext cx="5491858" cy="2699487"/>
          </a:xfrm>
        </p:spPr>
        <p:txBody>
          <a:bodyPr>
            <a:noAutofit/>
          </a:bodyPr>
          <a:lstStyle/>
          <a:p>
            <a:pPr lvl="0"/>
            <a:r>
              <a:rPr lang="en-US" sz="1050" dirty="0"/>
              <a:t>Facility ID: Unique identifier for each healthcare facility.</a:t>
            </a:r>
          </a:p>
          <a:p>
            <a:pPr lvl="0"/>
            <a:r>
              <a:rPr lang="en-US" sz="1050" dirty="0"/>
              <a:t>Facility Name: Name of the healthcare facility.</a:t>
            </a:r>
          </a:p>
          <a:p>
            <a:pPr lvl="0"/>
            <a:r>
              <a:rPr lang="en-US" sz="1050" dirty="0"/>
              <a:t>Address: Physical address of the facility.</a:t>
            </a:r>
          </a:p>
          <a:p>
            <a:pPr lvl="0"/>
            <a:r>
              <a:rPr lang="en-US" sz="1050" dirty="0"/>
              <a:t>City/Town: The city or town where the facility is located.</a:t>
            </a:r>
          </a:p>
          <a:p>
            <a:pPr lvl="0"/>
            <a:r>
              <a:rPr lang="en-US" sz="1050" dirty="0"/>
              <a:t>State: The state in which the healthcare facility is located (includes US states and territories).</a:t>
            </a:r>
          </a:p>
          <a:p>
            <a:pPr lvl="0"/>
            <a:r>
              <a:rPr lang="en-US" sz="1050" dirty="0"/>
              <a:t>ZIP Code: Postal code for the facility's address.</a:t>
            </a:r>
          </a:p>
          <a:p>
            <a:pPr lvl="0"/>
            <a:r>
              <a:rPr lang="en-US" sz="1050" dirty="0"/>
              <a:t>County/Parish: The county or parish where the facility is located.</a:t>
            </a:r>
          </a:p>
          <a:p>
            <a:pPr lvl="0"/>
            <a:r>
              <a:rPr lang="en-US" sz="1050" dirty="0"/>
              <a:t>Telephone Number: Contact number of the healthcare facility.</a:t>
            </a:r>
          </a:p>
          <a:p>
            <a:pPr lvl="0"/>
            <a:r>
              <a:rPr lang="en-US" sz="1050" dirty="0"/>
              <a:t>Measure ID: Identifier for the health measure or metric being reported.</a:t>
            </a:r>
          </a:p>
          <a:p>
            <a:pPr lvl="0"/>
            <a:r>
              <a:rPr lang="en-US" sz="1050" dirty="0"/>
              <a:t>Measure Name: Name of the health measure or metric being evaluated.</a:t>
            </a:r>
          </a:p>
          <a:p>
            <a:pPr lvl="0"/>
            <a:r>
              <a:rPr lang="en-US" sz="1050" dirty="0"/>
              <a:t>Compared to National: Comparison of the facility's performance to the national standard (e.g., Better, Worse, No Different).</a:t>
            </a:r>
          </a:p>
          <a:p>
            <a:pPr lvl="0"/>
            <a:r>
              <a:rPr lang="en-US" sz="1050" dirty="0"/>
              <a:t>Denominator: The number of cases or participants used in the measure.</a:t>
            </a:r>
          </a:p>
          <a:p>
            <a:pPr lvl="0"/>
            <a:r>
              <a:rPr lang="en-US" sz="1050" dirty="0"/>
              <a:t>Score: The actual score or value of the facility's performance (often includes "Not Available").</a:t>
            </a:r>
          </a:p>
          <a:p>
            <a:pPr lvl="0"/>
            <a:r>
              <a:rPr lang="en-US" sz="1050" dirty="0"/>
              <a:t>Lower Estimate: The lower bound of the confidence interval for the measure score.</a:t>
            </a:r>
          </a:p>
          <a:p>
            <a:pPr lvl="0"/>
            <a:r>
              <a:rPr lang="en-US" sz="1050" dirty="0"/>
              <a:t>Higher Estimate: The upper bound of the confidence interval for the measure score.</a:t>
            </a:r>
          </a:p>
          <a:p>
            <a:pPr lvl="0"/>
            <a:r>
              <a:rPr lang="en-US" sz="1050" dirty="0"/>
              <a:t>Footnote: Additional notes or explanations (may contain missing values).</a:t>
            </a:r>
          </a:p>
          <a:p>
            <a:pPr lvl="0"/>
            <a:r>
              <a:rPr lang="en-US" sz="1050" dirty="0"/>
              <a:t>Start Date: Start date of the data reporting period.</a:t>
            </a:r>
          </a:p>
          <a:p>
            <a:pPr lvl="0"/>
            <a:r>
              <a:rPr lang="en-US" sz="1050" dirty="0"/>
              <a:t>End Date: End date of the data reporting period.</a:t>
            </a:r>
          </a:p>
        </p:txBody>
      </p:sp>
    </p:spTree>
    <p:extLst>
      <p:ext uri="{BB962C8B-B14F-4D97-AF65-F5344CB8AC3E}">
        <p14:creationId xmlns:p14="http://schemas.microsoft.com/office/powerpoint/2010/main" val="324496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Shape 96"/>
        <p:cNvGrpSpPr/>
        <p:nvPr/>
      </p:nvGrpSpPr>
      <p:grpSpPr>
        <a:xfrm>
          <a:off x="0" y="0"/>
          <a:ext cx="0" cy="0"/>
          <a:chOff x="0" y="0"/>
          <a:chExt cx="0" cy="0"/>
        </a:xfrm>
      </p:grpSpPr>
      <p:pic>
        <p:nvPicPr>
          <p:cNvPr id="3290" name="Picture 3289">
            <a:extLst>
              <a:ext uri="{FF2B5EF4-FFF2-40B4-BE49-F238E27FC236}">
                <a16:creationId xmlns:a16="http://schemas.microsoft.com/office/drawing/2014/main" id="{A97529DD-0019-4F2B-AAE6-A82A2FADB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291" name="Picture 3290">
            <a:extLst>
              <a:ext uri="{FF2B5EF4-FFF2-40B4-BE49-F238E27FC236}">
                <a16:creationId xmlns:a16="http://schemas.microsoft.com/office/drawing/2014/main" id="{4A476453-89B8-4D0E-BDE0-0446B97F5F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3292" name="Picture 3291">
            <a:extLst>
              <a:ext uri="{FF2B5EF4-FFF2-40B4-BE49-F238E27FC236}">
                <a16:creationId xmlns:a16="http://schemas.microsoft.com/office/drawing/2014/main" id="{02B7E5A1-5C08-4455-A219-804981D6B2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293" name="Rectangle 3292">
            <a:extLst>
              <a:ext uri="{FF2B5EF4-FFF2-40B4-BE49-F238E27FC236}">
                <a16:creationId xmlns:a16="http://schemas.microsoft.com/office/drawing/2014/main" id="{6B19486B-DD4C-4473-9FF8-3E3FB1542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94" name="Rectangle 3293">
            <a:extLst>
              <a:ext uri="{FF2B5EF4-FFF2-40B4-BE49-F238E27FC236}">
                <a16:creationId xmlns:a16="http://schemas.microsoft.com/office/drawing/2014/main" id="{52CE1431-75FA-49CE-A7AC-42816EFBC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7" name="Google Shape;97;p15"/>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Abstract</a:t>
            </a:r>
          </a:p>
        </p:txBody>
      </p:sp>
      <p:pic>
        <p:nvPicPr>
          <p:cNvPr id="6" name="Picture 5" descr="A diagram of a hospital&#10;&#10;Description automatically generated">
            <a:extLst>
              <a:ext uri="{FF2B5EF4-FFF2-40B4-BE49-F238E27FC236}">
                <a16:creationId xmlns:a16="http://schemas.microsoft.com/office/drawing/2014/main" id="{DBFEE330-23A3-6B66-D2C2-B2F1E6259CFD}"/>
              </a:ext>
            </a:extLst>
          </p:cNvPr>
          <p:cNvPicPr>
            <a:picLocks noChangeAspect="1"/>
          </p:cNvPicPr>
          <p:nvPr/>
        </p:nvPicPr>
        <p:blipFill>
          <a:blip r:embed="rId6"/>
          <a:srcRect l="15749" r="9426" b="4"/>
          <a:stretch/>
        </p:blipFill>
        <p:spPr>
          <a:xfrm>
            <a:off x="595743" y="1752654"/>
            <a:ext cx="2019681" cy="2699091"/>
          </a:xfrm>
          <a:prstGeom prst="rect">
            <a:avLst/>
          </a:prstGeom>
          <a:ln>
            <a:noFill/>
          </a:ln>
          <a:effectLst>
            <a:outerShdw blurRad="76200" dist="63500" dir="5040000" algn="tl" rotWithShape="0">
              <a:srgbClr val="000000">
                <a:alpha val="41000"/>
              </a:srgbClr>
            </a:outerShdw>
          </a:effectLst>
        </p:spPr>
      </p:pic>
      <p:graphicFrame>
        <p:nvGraphicFramePr>
          <p:cNvPr id="3265" name="TextBox 6">
            <a:extLst>
              <a:ext uri="{FF2B5EF4-FFF2-40B4-BE49-F238E27FC236}">
                <a16:creationId xmlns:a16="http://schemas.microsoft.com/office/drawing/2014/main" id="{5FF4BA0C-29EC-A35F-9D02-FAFC758EF5AC}"/>
              </a:ext>
            </a:extLst>
          </p:cNvPr>
          <p:cNvGraphicFramePr/>
          <p:nvPr>
            <p:extLst>
              <p:ext uri="{D42A27DB-BD31-4B8C-83A1-F6EECF244321}">
                <p14:modId xmlns:p14="http://schemas.microsoft.com/office/powerpoint/2010/main" val="3954502014"/>
              </p:ext>
            </p:extLst>
          </p:nvPr>
        </p:nvGraphicFramePr>
        <p:xfrm>
          <a:off x="2833254" y="1752654"/>
          <a:ext cx="4887381" cy="26994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1ED17-7DD2-42A4-6F81-C8E89B1CC9F5}"/>
              </a:ext>
            </a:extLst>
          </p:cNvPr>
          <p:cNvPicPr>
            <a:picLocks noChangeAspect="1"/>
          </p:cNvPicPr>
          <p:nvPr/>
        </p:nvPicPr>
        <p:blipFill>
          <a:blip r:embed="rId2"/>
          <a:stretch>
            <a:fillRect/>
          </a:stretch>
        </p:blipFill>
        <p:spPr>
          <a:xfrm>
            <a:off x="0" y="351256"/>
            <a:ext cx="9144000" cy="4440988"/>
          </a:xfrm>
          <a:prstGeom prst="rect">
            <a:avLst/>
          </a:prstGeom>
        </p:spPr>
      </p:pic>
      <p:pic>
        <p:nvPicPr>
          <p:cNvPr id="5142" name="Picture 5141">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144" name="Picture 5143">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5146" name="Picture 5145">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5148" name="Rectangle 5147">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50" name="Rectangle 5149">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838C04-7B85-A33B-17EF-7D651314DF1C}"/>
              </a:ext>
            </a:extLst>
          </p:cNvPr>
          <p:cNvSpPr>
            <a:spLocks noGrp="1"/>
          </p:cNvSpPr>
          <p:nvPr>
            <p:ph type="title"/>
          </p:nvPr>
        </p:nvSpPr>
        <p:spPr>
          <a:xfrm>
            <a:off x="510240" y="564921"/>
            <a:ext cx="7210396" cy="810703"/>
          </a:xfrm>
        </p:spPr>
        <p:txBody>
          <a:bodyPr vert="horz" lIns="91440" tIns="45720" rIns="91440" bIns="45720" rtlCol="0" anchor="ctr">
            <a:normAutofit/>
          </a:bodyPr>
          <a:lstStyle/>
          <a:p>
            <a:pPr defTabSz="914400">
              <a:spcBef>
                <a:spcPct val="0"/>
              </a:spcBef>
            </a:pPr>
            <a:r>
              <a:rPr lang="en-US" sz="3600" b="1" dirty="0"/>
              <a:t>Business Need</a:t>
            </a:r>
            <a:endParaRPr lang="en-US" sz="3600" dirty="0"/>
          </a:p>
        </p:txBody>
      </p:sp>
      <p:sp>
        <p:nvSpPr>
          <p:cNvPr id="7" name="Rectangle 6">
            <a:extLst>
              <a:ext uri="{FF2B5EF4-FFF2-40B4-BE49-F238E27FC236}">
                <a16:creationId xmlns:a16="http://schemas.microsoft.com/office/drawing/2014/main" id="{AF7D4AB8-D91A-9070-6CA9-99B577DA547A}"/>
              </a:ext>
            </a:extLst>
          </p:cNvPr>
          <p:cNvSpPr/>
          <p:nvPr/>
        </p:nvSpPr>
        <p:spPr>
          <a:xfrm>
            <a:off x="-1" y="1477680"/>
            <a:ext cx="9141617" cy="3314564"/>
          </a:xfrm>
          <a:prstGeom prst="rect">
            <a:avLst/>
          </a:prstGeom>
          <a:solidFill>
            <a:schemeClr val="dk1">
              <a:alpha val="7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139" name="Graphic 5138" descr="Stethoscope">
            <a:extLst>
              <a:ext uri="{FF2B5EF4-FFF2-40B4-BE49-F238E27FC236}">
                <a16:creationId xmlns:a16="http://schemas.microsoft.com/office/drawing/2014/main" id="{D6130DE5-E467-5A6B-0A83-83AFF9C80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743" y="2092359"/>
            <a:ext cx="2019681" cy="2019681"/>
          </a:xfrm>
          <a:prstGeom prst="rect">
            <a:avLst/>
          </a:prstGeom>
          <a:ln>
            <a:noFill/>
          </a:ln>
          <a:effectLst>
            <a:outerShdw blurRad="76200" dist="63500" dir="5040000" algn="tl" rotWithShape="0">
              <a:srgbClr val="000000">
                <a:alpha val="41000"/>
              </a:srgbClr>
            </a:outerShdw>
          </a:effectLst>
        </p:spPr>
      </p:pic>
      <p:graphicFrame>
        <p:nvGraphicFramePr>
          <p:cNvPr id="5152" name="TextBox 3">
            <a:extLst>
              <a:ext uri="{FF2B5EF4-FFF2-40B4-BE49-F238E27FC236}">
                <a16:creationId xmlns:a16="http://schemas.microsoft.com/office/drawing/2014/main" id="{3067C56D-FF5C-FFBA-22C4-97E0A90543D0}"/>
              </a:ext>
            </a:extLst>
          </p:cNvPr>
          <p:cNvGraphicFramePr/>
          <p:nvPr/>
        </p:nvGraphicFramePr>
        <p:xfrm>
          <a:off x="2833254" y="1752654"/>
          <a:ext cx="4887381" cy="26994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5585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2">
                                            <p:graphicEl>
                                              <a:dgm id="{C7395146-5287-46BF-BAAC-0A953D2AE30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2">
                                            <p:graphicEl>
                                              <a:dgm id="{708411BB-3F08-48DE-92CB-44A9DD45257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2">
                                            <p:graphicEl>
                                              <a:dgm id="{FB79838E-FAAE-4CD3-A08E-702E027D0E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2">
                                            <p:graphicEl>
                                              <a:dgm id="{FB1A0423-A2ED-415E-8CF6-64FEFD97E3F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2">
                                            <p:graphicEl>
                                              <a:dgm id="{C988DA17-2DCC-40A7-96E9-C527025B335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2">
                                            <p:graphicEl>
                                              <a:dgm id="{22EC80BD-9563-4E54-8DA3-71D0E007C3D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52">
                                            <p:graphicEl>
                                              <a:dgm id="{E0C5B7E7-32F9-4BF3-9FB1-E3550A11622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52">
                                            <p:graphicEl>
                                              <a:dgm id="{82F0C34F-FC05-41D8-8353-F980A088947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52"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Shape 108"/>
        <p:cNvGrpSpPr/>
        <p:nvPr/>
      </p:nvGrpSpPr>
      <p:grpSpPr>
        <a:xfrm>
          <a:off x="0" y="0"/>
          <a:ext cx="0" cy="0"/>
          <a:chOff x="0" y="0"/>
          <a:chExt cx="0" cy="0"/>
        </a:xfrm>
      </p:grpSpPr>
      <p:pic>
        <p:nvPicPr>
          <p:cNvPr id="320" name="Picture 319">
            <a:extLst>
              <a:ext uri="{FF2B5EF4-FFF2-40B4-BE49-F238E27FC236}">
                <a16:creationId xmlns:a16="http://schemas.microsoft.com/office/drawing/2014/main" id="{788AA1B3-B550-4293-AFAE-9F844E518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22" name="Picture 321">
            <a:extLst>
              <a:ext uri="{FF2B5EF4-FFF2-40B4-BE49-F238E27FC236}">
                <a16:creationId xmlns:a16="http://schemas.microsoft.com/office/drawing/2014/main" id="{1BC6ED49-FE9D-40E5-B5C8-6674E3690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324" name="Picture 323">
            <a:extLst>
              <a:ext uri="{FF2B5EF4-FFF2-40B4-BE49-F238E27FC236}">
                <a16:creationId xmlns:a16="http://schemas.microsoft.com/office/drawing/2014/main" id="{4A71D742-784E-4215-B79D-1BA74CDEAE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326" name="Rectangle 325">
            <a:extLst>
              <a:ext uri="{FF2B5EF4-FFF2-40B4-BE49-F238E27FC236}">
                <a16:creationId xmlns:a16="http://schemas.microsoft.com/office/drawing/2014/main" id="{C745E79F-C788-4095-B47D-18ED4B45E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8" name="Rectangle 327">
            <a:extLst>
              <a:ext uri="{FF2B5EF4-FFF2-40B4-BE49-F238E27FC236}">
                <a16:creationId xmlns:a16="http://schemas.microsoft.com/office/drawing/2014/main" id="{EB423749-E657-4939-9195-422E2100F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30" name="Group 329">
            <a:extLst>
              <a:ext uri="{FF2B5EF4-FFF2-40B4-BE49-F238E27FC236}">
                <a16:creationId xmlns:a16="http://schemas.microsoft.com/office/drawing/2014/main" id="{100C23FD-E637-4D3A-8240-2A9B0AB65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2" y="0"/>
            <a:ext cx="9144000" cy="5143500"/>
            <a:chOff x="-3176" y="0"/>
            <a:chExt cx="12192000" cy="6858001"/>
          </a:xfrm>
        </p:grpSpPr>
        <p:sp useBgFill="1">
          <p:nvSpPr>
            <p:cNvPr id="331" name="Rectangle 330">
              <a:extLst>
                <a:ext uri="{FF2B5EF4-FFF2-40B4-BE49-F238E27FC236}">
                  <a16:creationId xmlns:a16="http://schemas.microsoft.com/office/drawing/2014/main" id="{3DF7FEBF-5D56-4257-9FAB-F387FBBC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2" name="Picture 331">
              <a:extLst>
                <a:ext uri="{FF2B5EF4-FFF2-40B4-BE49-F238E27FC236}">
                  <a16:creationId xmlns:a16="http://schemas.microsoft.com/office/drawing/2014/main" id="{37044C95-627C-46BD-9F9D-7BA11806F8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34" name="Rectangle 333">
            <a:extLst>
              <a:ext uri="{FF2B5EF4-FFF2-40B4-BE49-F238E27FC236}">
                <a16:creationId xmlns:a16="http://schemas.microsoft.com/office/drawing/2014/main" id="{8269D27C-F10E-4415-B3CC-F6E3C6275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7200"/>
            <a:ext cx="3763924"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9" name="Google Shape;109;p17"/>
          <p:cNvSpPr txBox="1">
            <a:spLocks noGrp="1"/>
          </p:cNvSpPr>
          <p:nvPr>
            <p:ph type="title"/>
          </p:nvPr>
        </p:nvSpPr>
        <p:spPr>
          <a:xfrm>
            <a:off x="510241" y="564921"/>
            <a:ext cx="3147359" cy="81070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dirty="0"/>
              <a:t>Problem Statement</a:t>
            </a:r>
          </a:p>
        </p:txBody>
      </p:sp>
      <p:pic>
        <p:nvPicPr>
          <p:cNvPr id="336" name="Picture 335">
            <a:extLst>
              <a:ext uri="{FF2B5EF4-FFF2-40B4-BE49-F238E27FC236}">
                <a16:creationId xmlns:a16="http://schemas.microsoft.com/office/drawing/2014/main" id="{3AF35E2B-C716-40DB-88B4-5995477286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477680"/>
            <a:ext cx="3771900" cy="152053"/>
          </a:xfrm>
          <a:prstGeom prst="rect">
            <a:avLst/>
          </a:prstGeom>
        </p:spPr>
      </p:pic>
      <p:sp>
        <p:nvSpPr>
          <p:cNvPr id="338" name="Rectangle 337">
            <a:extLst>
              <a:ext uri="{FF2B5EF4-FFF2-40B4-BE49-F238E27FC236}">
                <a16:creationId xmlns:a16="http://schemas.microsoft.com/office/drawing/2014/main" id="{AA505DC8-DCD7-480F-9344-3F895F091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759" y="366633"/>
            <a:ext cx="2054767" cy="151712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68C7D8C9-D085-40D4-9C3B-BBD3F8143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6898" y="3126928"/>
            <a:ext cx="2533558" cy="165703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03CE47-E6D9-ADF9-6CD2-59EE7E073768}"/>
              </a:ext>
            </a:extLst>
          </p:cNvPr>
          <p:cNvSpPr/>
          <p:nvPr/>
        </p:nvSpPr>
        <p:spPr>
          <a:xfrm>
            <a:off x="2382" y="1477679"/>
            <a:ext cx="8798390" cy="3665820"/>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2" name="TextBox 1">
            <a:extLst>
              <a:ext uri="{FF2B5EF4-FFF2-40B4-BE49-F238E27FC236}">
                <a16:creationId xmlns:a16="http://schemas.microsoft.com/office/drawing/2014/main" id="{379D0D41-569E-1C51-A863-6ED870F3E712}"/>
              </a:ext>
            </a:extLst>
          </p:cNvPr>
          <p:cNvGraphicFramePr/>
          <p:nvPr>
            <p:extLst>
              <p:ext uri="{D42A27DB-BD31-4B8C-83A1-F6EECF244321}">
                <p14:modId xmlns:p14="http://schemas.microsoft.com/office/powerpoint/2010/main" val="156112464"/>
              </p:ext>
            </p:extLst>
          </p:nvPr>
        </p:nvGraphicFramePr>
        <p:xfrm>
          <a:off x="205740" y="1585404"/>
          <a:ext cx="5791658" cy="34382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descr="A map of a city with blue and white pins&#10;&#10;Description automatically generated">
            <a:extLst>
              <a:ext uri="{FF2B5EF4-FFF2-40B4-BE49-F238E27FC236}">
                <a16:creationId xmlns:a16="http://schemas.microsoft.com/office/drawing/2014/main" id="{81F9FFA1-1896-9AEC-ACA6-30A6CA68A207}"/>
              </a:ext>
            </a:extLst>
          </p:cNvPr>
          <p:cNvPicPr>
            <a:picLocks noChangeAspect="1"/>
          </p:cNvPicPr>
          <p:nvPr/>
        </p:nvPicPr>
        <p:blipFill>
          <a:blip r:embed="rId11"/>
          <a:srcRect t="26693" r="2" b="7905"/>
          <a:stretch/>
        </p:blipFill>
        <p:spPr>
          <a:xfrm>
            <a:off x="6108409" y="1151257"/>
            <a:ext cx="1475476" cy="1226676"/>
          </a:xfrm>
          <a:prstGeom prst="rect">
            <a:avLst/>
          </a:prstGeom>
        </p:spPr>
      </p:pic>
      <p:pic>
        <p:nvPicPr>
          <p:cNvPr id="4" name="Picture 3">
            <a:extLst>
              <a:ext uri="{FF2B5EF4-FFF2-40B4-BE49-F238E27FC236}">
                <a16:creationId xmlns:a16="http://schemas.microsoft.com/office/drawing/2014/main" id="{C812C5D7-A863-0042-322C-3C507E4F30A7}"/>
              </a:ext>
            </a:extLst>
          </p:cNvPr>
          <p:cNvPicPr>
            <a:picLocks noChangeAspect="1"/>
          </p:cNvPicPr>
          <p:nvPr/>
        </p:nvPicPr>
        <p:blipFill>
          <a:blip r:embed="rId12"/>
          <a:srcRect l="15546" r="10658" b="-1"/>
          <a:stretch/>
        </p:blipFill>
        <p:spPr>
          <a:xfrm>
            <a:off x="7604133" y="756350"/>
            <a:ext cx="1196641" cy="1621583"/>
          </a:xfrm>
          <a:prstGeom prst="rect">
            <a:avLst/>
          </a:prstGeom>
        </p:spPr>
      </p:pic>
      <p:pic>
        <p:nvPicPr>
          <p:cNvPr id="7" name="Picture 6">
            <a:extLst>
              <a:ext uri="{FF2B5EF4-FFF2-40B4-BE49-F238E27FC236}">
                <a16:creationId xmlns:a16="http://schemas.microsoft.com/office/drawing/2014/main" id="{D3AA4218-5BA9-A518-3B01-4358F0E386C3}"/>
              </a:ext>
            </a:extLst>
          </p:cNvPr>
          <p:cNvPicPr>
            <a:picLocks noChangeAspect="1"/>
          </p:cNvPicPr>
          <p:nvPr/>
        </p:nvPicPr>
        <p:blipFill>
          <a:blip r:embed="rId13"/>
          <a:stretch>
            <a:fillRect/>
          </a:stretch>
        </p:blipFill>
        <p:spPr>
          <a:xfrm>
            <a:off x="6108409" y="189000"/>
            <a:ext cx="2734831" cy="9653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graphicEl>
                                              <a:dgm id="{F7144C25-8917-4D2F-90A9-BF4CD9461AF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
                                            <p:graphicEl>
                                              <a:dgm id="{5B70F0EB-16C0-4515-AC96-BBF46109FAF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
                                            <p:graphicEl>
                                              <a:dgm id="{1AF1B9FD-2DDD-40D0-B48C-50972D89360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2">
                                            <p:graphicEl>
                                              <a:dgm id="{CDB8D799-0410-45FD-96C1-FBB1163CDD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2"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DD5D9FD-9EDA-8DC9-7D1C-EB162E672D16}"/>
              </a:ext>
            </a:extLst>
          </p:cNvPr>
          <p:cNvSpPr/>
          <p:nvPr/>
        </p:nvSpPr>
        <p:spPr>
          <a:xfrm>
            <a:off x="6634531" y="1870294"/>
            <a:ext cx="1876122" cy="32025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spcBef>
                <a:spcPts val="1500"/>
              </a:spcBef>
              <a:spcAft>
                <a:spcPts val="1500"/>
              </a:spcAft>
            </a:pPr>
            <a:endParaRPr lang="en-US" sz="1100" b="0" i="0" dirty="0">
              <a:solidFill>
                <a:srgbClr val="555555"/>
              </a:solidFill>
              <a:effectLst/>
              <a:latin typeface="Segoe UI" panose="020B0502040204020203" pitchFamily="34" charset="0"/>
            </a:endParaRPr>
          </a:p>
          <a:p>
            <a:pPr algn="ctr">
              <a:spcBef>
                <a:spcPts val="1500"/>
              </a:spcBef>
              <a:spcAft>
                <a:spcPts val="1500"/>
              </a:spcAft>
            </a:pPr>
            <a:endParaRPr lang="en-US" sz="1100" b="0" i="0" dirty="0">
              <a:solidFill>
                <a:srgbClr val="555555"/>
              </a:solidFill>
              <a:effectLst/>
              <a:latin typeface="Segoe UI" panose="020B0502040204020203" pitchFamily="34" charset="0"/>
            </a:endParaRPr>
          </a:p>
          <a:p>
            <a:pPr algn="ctr">
              <a:spcBef>
                <a:spcPts val="1500"/>
              </a:spcBef>
              <a:spcAft>
                <a:spcPts val="1500"/>
              </a:spcAft>
            </a:pPr>
            <a:endParaRPr lang="en-US" sz="1100" dirty="0">
              <a:solidFill>
                <a:srgbClr val="555555"/>
              </a:solidFill>
              <a:latin typeface="Segoe UI" panose="020B0502040204020203" pitchFamily="34" charset="0"/>
            </a:endParaRPr>
          </a:p>
          <a:p>
            <a:pPr algn="ctr">
              <a:spcBef>
                <a:spcPts val="1500"/>
              </a:spcBef>
              <a:spcAft>
                <a:spcPts val="1500"/>
              </a:spcAft>
            </a:pPr>
            <a:r>
              <a:rPr lang="en-US" sz="1100" b="0" i="0" dirty="0">
                <a:solidFill>
                  <a:srgbClr val="555555"/>
                </a:solidFill>
                <a:effectLst/>
                <a:latin typeface="Segoe UI" panose="020B0502040204020203" pitchFamily="34" charset="0"/>
              </a:rPr>
              <a:t>Flask API</a:t>
            </a:r>
            <a:br>
              <a:rPr lang="en-US" sz="1100" b="0" i="0" dirty="0">
                <a:solidFill>
                  <a:srgbClr val="555555"/>
                </a:solidFill>
                <a:effectLst/>
                <a:latin typeface="Segoe UI" panose="020B0502040204020203" pitchFamily="34" charset="0"/>
              </a:rPr>
            </a:br>
            <a:r>
              <a:rPr lang="en-US" sz="1100" b="0" i="0" dirty="0">
                <a:solidFill>
                  <a:srgbClr val="555555"/>
                </a:solidFill>
                <a:effectLst/>
                <a:latin typeface="Segoe UI" panose="020B0502040204020203" pitchFamily="34" charset="0"/>
              </a:rPr>
              <a:t>Recommendation engine</a:t>
            </a:r>
            <a:br>
              <a:rPr lang="en-US" sz="1100" b="0" i="0" dirty="0">
                <a:solidFill>
                  <a:srgbClr val="555555"/>
                </a:solidFill>
                <a:effectLst/>
                <a:latin typeface="Segoe UI" panose="020B0502040204020203" pitchFamily="34" charset="0"/>
              </a:rPr>
            </a:br>
            <a:r>
              <a:rPr lang="en-US" sz="1100" b="0" i="0" dirty="0">
                <a:solidFill>
                  <a:srgbClr val="555555"/>
                </a:solidFill>
                <a:effectLst/>
                <a:latin typeface="Segoe UI" panose="020B0502040204020203" pitchFamily="34" charset="0"/>
              </a:rPr>
              <a:t>Database queries and performance scoring</a:t>
            </a:r>
          </a:p>
        </p:txBody>
      </p:sp>
      <p:sp>
        <p:nvSpPr>
          <p:cNvPr id="33" name="Rectangle 32">
            <a:extLst>
              <a:ext uri="{FF2B5EF4-FFF2-40B4-BE49-F238E27FC236}">
                <a16:creationId xmlns:a16="http://schemas.microsoft.com/office/drawing/2014/main" id="{CEBDBF3D-95E9-1FEE-0D8D-D7573E46C901}"/>
              </a:ext>
            </a:extLst>
          </p:cNvPr>
          <p:cNvSpPr/>
          <p:nvPr/>
        </p:nvSpPr>
        <p:spPr>
          <a:xfrm>
            <a:off x="3479742" y="1870294"/>
            <a:ext cx="2117936" cy="31704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r>
              <a:rPr lang="en-US" sz="1100" b="0" i="0" dirty="0">
                <a:solidFill>
                  <a:srgbClr val="555555"/>
                </a:solidFill>
                <a:effectLst/>
                <a:latin typeface="Segoe UI" panose="020B0502040204020203" pitchFamily="34" charset="0"/>
              </a:rPr>
              <a:t>API Gateway</a:t>
            </a:r>
            <a:br>
              <a:rPr lang="en-US" sz="1100" dirty="0"/>
            </a:br>
            <a:r>
              <a:rPr lang="en-US" sz="1100" b="0" i="0" dirty="0">
                <a:solidFill>
                  <a:srgbClr val="555555"/>
                </a:solidFill>
                <a:effectLst/>
                <a:latin typeface="Segoe UI" panose="020B0502040204020203" pitchFamily="34" charset="0"/>
              </a:rPr>
              <a:t>Request validation and authentication</a:t>
            </a:r>
            <a:br>
              <a:rPr lang="en-US" sz="1100" dirty="0"/>
            </a:br>
            <a:r>
              <a:rPr lang="en-US" sz="1100" b="0" i="0" dirty="0">
                <a:solidFill>
                  <a:srgbClr val="555555"/>
                </a:solidFill>
                <a:effectLst/>
                <a:latin typeface="Segoe UI" panose="020B0502040204020203" pitchFamily="34" charset="0"/>
              </a:rPr>
              <a:t>Geocoding services</a:t>
            </a:r>
            <a:endParaRPr lang="en-US" sz="1100" dirty="0"/>
          </a:p>
        </p:txBody>
      </p:sp>
      <p:sp>
        <p:nvSpPr>
          <p:cNvPr id="15" name="Rectangle 14">
            <a:extLst>
              <a:ext uri="{FF2B5EF4-FFF2-40B4-BE49-F238E27FC236}">
                <a16:creationId xmlns:a16="http://schemas.microsoft.com/office/drawing/2014/main" id="{A97C764E-858B-594E-10C4-AE0DDE897483}"/>
              </a:ext>
            </a:extLst>
          </p:cNvPr>
          <p:cNvSpPr/>
          <p:nvPr/>
        </p:nvSpPr>
        <p:spPr>
          <a:xfrm>
            <a:off x="8562034" y="5143500"/>
            <a:ext cx="8956712" cy="33050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2ED010-0992-916F-0747-0A84EF2DE04F}"/>
              </a:ext>
            </a:extLst>
          </p:cNvPr>
          <p:cNvSpPr/>
          <p:nvPr/>
        </p:nvSpPr>
        <p:spPr>
          <a:xfrm>
            <a:off x="197641" y="1886912"/>
            <a:ext cx="2311830" cy="31704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endParaRPr lang="en-US" sz="1100" b="0" i="0" dirty="0">
              <a:solidFill>
                <a:srgbClr val="555555"/>
              </a:solidFill>
              <a:effectLst/>
              <a:latin typeface="Segoe UI" panose="020B0502040204020203" pitchFamily="34" charset="0"/>
            </a:endParaRPr>
          </a:p>
          <a:p>
            <a:pPr algn="ctr"/>
            <a:endParaRPr lang="en-US" sz="1100" dirty="0">
              <a:solidFill>
                <a:srgbClr val="555555"/>
              </a:solidFill>
              <a:latin typeface="Segoe UI" panose="020B0502040204020203" pitchFamily="34" charset="0"/>
            </a:endParaRPr>
          </a:p>
          <a:p>
            <a:pPr algn="ctr"/>
            <a:r>
              <a:rPr lang="en-US" sz="1100" b="0" i="0" dirty="0">
                <a:solidFill>
                  <a:srgbClr val="555555"/>
                </a:solidFill>
                <a:effectLst/>
                <a:latin typeface="Segoe UI" panose="020B0502040204020203" pitchFamily="34" charset="0"/>
              </a:rPr>
              <a:t>Built with React</a:t>
            </a:r>
            <a:br>
              <a:rPr lang="en-US" sz="1100" dirty="0"/>
            </a:br>
            <a:r>
              <a:rPr lang="en-US" sz="1100" b="0" i="0" dirty="0">
                <a:solidFill>
                  <a:srgbClr val="555555"/>
                </a:solidFill>
                <a:effectLst/>
                <a:latin typeface="Segoe UI" panose="020B0502040204020203" pitchFamily="34" charset="0"/>
              </a:rPr>
              <a:t>User-friendly interface</a:t>
            </a:r>
            <a:br>
              <a:rPr lang="en-US" sz="1100" dirty="0"/>
            </a:br>
            <a:r>
              <a:rPr lang="en-US" sz="1100" b="0" i="0" dirty="0">
                <a:solidFill>
                  <a:srgbClr val="555555"/>
                </a:solidFill>
                <a:effectLst/>
                <a:latin typeface="Segoe UI" panose="020B0502040204020203" pitchFamily="34" charset="0"/>
              </a:rPr>
              <a:t>Location input and map visualization</a:t>
            </a:r>
            <a:endParaRPr lang="en-US" sz="1100" dirty="0"/>
          </a:p>
        </p:txBody>
      </p:sp>
      <p:cxnSp>
        <p:nvCxnSpPr>
          <p:cNvPr id="17" name="Straight Arrow Connector 16">
            <a:extLst>
              <a:ext uri="{FF2B5EF4-FFF2-40B4-BE49-F238E27FC236}">
                <a16:creationId xmlns:a16="http://schemas.microsoft.com/office/drawing/2014/main" id="{D896491A-DEFB-6892-833D-0016006181B9}"/>
              </a:ext>
            </a:extLst>
          </p:cNvPr>
          <p:cNvCxnSpPr>
            <a:cxnSpLocks/>
          </p:cNvCxnSpPr>
          <p:nvPr/>
        </p:nvCxnSpPr>
        <p:spPr>
          <a:xfrm>
            <a:off x="1151878" y="3296784"/>
            <a:ext cx="588409" cy="0"/>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8FEB66D2-0D49-7DF0-63E0-7ED18EFFCF96}"/>
              </a:ext>
            </a:extLst>
          </p:cNvPr>
          <p:cNvSpPr txBox="1"/>
          <p:nvPr/>
        </p:nvSpPr>
        <p:spPr>
          <a:xfrm>
            <a:off x="219284" y="1870294"/>
            <a:ext cx="2311830" cy="369332"/>
          </a:xfrm>
          <a:prstGeom prst="rect">
            <a:avLst/>
          </a:prstGeom>
          <a:noFill/>
        </p:spPr>
        <p:txBody>
          <a:bodyPr wrap="square" rtlCol="0">
            <a:spAutoFit/>
          </a:bodyPr>
          <a:lstStyle/>
          <a:p>
            <a:pPr algn="ctr"/>
            <a:r>
              <a:rPr lang="en-US" b="1" i="0" dirty="0">
                <a:solidFill>
                  <a:srgbClr val="0078D4"/>
                </a:solidFill>
                <a:effectLst/>
                <a:latin typeface="Segoe UI" panose="020B0502040204020203" pitchFamily="34" charset="0"/>
              </a:rPr>
              <a:t>Frontend Layer</a:t>
            </a:r>
          </a:p>
        </p:txBody>
      </p:sp>
      <p:sp>
        <p:nvSpPr>
          <p:cNvPr id="29" name="Rectangle 28">
            <a:extLst>
              <a:ext uri="{FF2B5EF4-FFF2-40B4-BE49-F238E27FC236}">
                <a16:creationId xmlns:a16="http://schemas.microsoft.com/office/drawing/2014/main" id="{C9A65E17-562D-5A95-7A41-15F4A7E3797A}"/>
              </a:ext>
            </a:extLst>
          </p:cNvPr>
          <p:cNvSpPr/>
          <p:nvPr/>
        </p:nvSpPr>
        <p:spPr>
          <a:xfrm>
            <a:off x="354727" y="2352303"/>
            <a:ext cx="687511" cy="1790424"/>
          </a:xfrm>
          <a:prstGeom prst="rect">
            <a:avLst/>
          </a:prstGeom>
          <a:solidFill>
            <a:schemeClr val="accent1">
              <a:alpha val="2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46D1FB9-A6E5-A2D3-9CF5-3B136BD9E113}"/>
              </a:ext>
            </a:extLst>
          </p:cNvPr>
          <p:cNvCxnSpPr>
            <a:cxnSpLocks/>
          </p:cNvCxnSpPr>
          <p:nvPr/>
        </p:nvCxnSpPr>
        <p:spPr>
          <a:xfrm>
            <a:off x="2586105" y="3671379"/>
            <a:ext cx="826212" cy="0"/>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9157DBA7-1FA3-F55B-D3C4-A13D57E73F2A}"/>
              </a:ext>
            </a:extLst>
          </p:cNvPr>
          <p:cNvCxnSpPr>
            <a:cxnSpLocks/>
          </p:cNvCxnSpPr>
          <p:nvPr/>
        </p:nvCxnSpPr>
        <p:spPr>
          <a:xfrm flipH="1">
            <a:off x="2563152" y="3885216"/>
            <a:ext cx="849165" cy="0"/>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pic>
        <p:nvPicPr>
          <p:cNvPr id="28" name="Picture 27">
            <a:extLst>
              <a:ext uri="{FF2B5EF4-FFF2-40B4-BE49-F238E27FC236}">
                <a16:creationId xmlns:a16="http://schemas.microsoft.com/office/drawing/2014/main" id="{EB591DCA-34D8-9D40-67F2-870838AA4A6D}"/>
              </a:ext>
            </a:extLst>
          </p:cNvPr>
          <p:cNvPicPr>
            <a:picLocks noChangeAspect="1"/>
          </p:cNvPicPr>
          <p:nvPr/>
        </p:nvPicPr>
        <p:blipFill>
          <a:blip r:embed="rId2"/>
          <a:stretch>
            <a:fillRect/>
          </a:stretch>
        </p:blipFill>
        <p:spPr>
          <a:xfrm>
            <a:off x="1740287" y="2782576"/>
            <a:ext cx="549470" cy="515448"/>
          </a:xfrm>
          <a:prstGeom prst="rect">
            <a:avLst/>
          </a:prstGeom>
        </p:spPr>
      </p:pic>
      <p:pic>
        <p:nvPicPr>
          <p:cNvPr id="11" name="Picture 10" descr="A map of a city with blue and white pins&#10;&#10;Description automatically generated">
            <a:extLst>
              <a:ext uri="{FF2B5EF4-FFF2-40B4-BE49-F238E27FC236}">
                <a16:creationId xmlns:a16="http://schemas.microsoft.com/office/drawing/2014/main" id="{86323D94-B254-865E-6D7F-8FF82ED87840}"/>
              </a:ext>
            </a:extLst>
          </p:cNvPr>
          <p:cNvPicPr>
            <a:picLocks noChangeAspect="1"/>
          </p:cNvPicPr>
          <p:nvPr/>
        </p:nvPicPr>
        <p:blipFill>
          <a:blip r:embed="rId3"/>
          <a:srcRect t="43126" r="9091" b="5737"/>
          <a:stretch/>
        </p:blipFill>
        <p:spPr>
          <a:xfrm>
            <a:off x="371622" y="3572336"/>
            <a:ext cx="670041" cy="436158"/>
          </a:xfrm>
          <a:prstGeom prst="rect">
            <a:avLst/>
          </a:prstGeom>
        </p:spPr>
      </p:pic>
      <p:pic>
        <p:nvPicPr>
          <p:cNvPr id="10" name="Picture 9">
            <a:extLst>
              <a:ext uri="{FF2B5EF4-FFF2-40B4-BE49-F238E27FC236}">
                <a16:creationId xmlns:a16="http://schemas.microsoft.com/office/drawing/2014/main" id="{B525483F-9953-961D-2004-3DA3B64D749B}"/>
              </a:ext>
            </a:extLst>
          </p:cNvPr>
          <p:cNvPicPr>
            <a:picLocks noChangeAspect="1"/>
          </p:cNvPicPr>
          <p:nvPr/>
        </p:nvPicPr>
        <p:blipFill>
          <a:blip r:embed="rId4"/>
          <a:srcRect l="41442" t="3655"/>
          <a:stretch/>
        </p:blipFill>
        <p:spPr>
          <a:xfrm>
            <a:off x="553162" y="2363755"/>
            <a:ext cx="295770" cy="290415"/>
          </a:xfrm>
          <a:prstGeom prst="rect">
            <a:avLst/>
          </a:prstGeom>
        </p:spPr>
      </p:pic>
      <p:sp>
        <p:nvSpPr>
          <p:cNvPr id="14" name="TextBox 13">
            <a:extLst>
              <a:ext uri="{FF2B5EF4-FFF2-40B4-BE49-F238E27FC236}">
                <a16:creationId xmlns:a16="http://schemas.microsoft.com/office/drawing/2014/main" id="{4797D864-ED48-7E0C-B39F-3D226EE90BA7}"/>
              </a:ext>
            </a:extLst>
          </p:cNvPr>
          <p:cNvSpPr txBox="1"/>
          <p:nvPr/>
        </p:nvSpPr>
        <p:spPr>
          <a:xfrm>
            <a:off x="215534" y="2635808"/>
            <a:ext cx="982216" cy="276999"/>
          </a:xfrm>
          <a:prstGeom prst="rect">
            <a:avLst/>
          </a:prstGeom>
          <a:noFill/>
        </p:spPr>
        <p:txBody>
          <a:bodyPr wrap="square" rtlCol="0">
            <a:spAutoFit/>
          </a:bodyPr>
          <a:lstStyle/>
          <a:p>
            <a:pPr algn="ctr"/>
            <a:r>
              <a:rPr lang="en-US" sz="1200" dirty="0">
                <a:solidFill>
                  <a:schemeClr val="bg1"/>
                </a:solidFill>
              </a:rPr>
              <a:t>User</a:t>
            </a:r>
          </a:p>
        </p:txBody>
      </p:sp>
      <p:sp>
        <p:nvSpPr>
          <p:cNvPr id="24" name="TextBox 23">
            <a:extLst>
              <a:ext uri="{FF2B5EF4-FFF2-40B4-BE49-F238E27FC236}">
                <a16:creationId xmlns:a16="http://schemas.microsoft.com/office/drawing/2014/main" id="{28AD2C9D-26D5-B36B-360B-4103D1FC4D78}"/>
              </a:ext>
            </a:extLst>
          </p:cNvPr>
          <p:cNvSpPr txBox="1"/>
          <p:nvPr/>
        </p:nvSpPr>
        <p:spPr>
          <a:xfrm>
            <a:off x="104403" y="3374011"/>
            <a:ext cx="1113798" cy="246221"/>
          </a:xfrm>
          <a:prstGeom prst="rect">
            <a:avLst/>
          </a:prstGeom>
          <a:noFill/>
        </p:spPr>
        <p:txBody>
          <a:bodyPr wrap="square" rtlCol="0">
            <a:spAutoFit/>
          </a:bodyPr>
          <a:lstStyle/>
          <a:p>
            <a:pPr algn="ctr"/>
            <a:r>
              <a:rPr lang="en-US" sz="1000" b="1" dirty="0">
                <a:solidFill>
                  <a:schemeClr val="bg1"/>
                </a:solidFill>
              </a:rPr>
              <a:t>Location</a:t>
            </a:r>
          </a:p>
        </p:txBody>
      </p:sp>
      <p:pic>
        <p:nvPicPr>
          <p:cNvPr id="26" name="Picture 25">
            <a:extLst>
              <a:ext uri="{FF2B5EF4-FFF2-40B4-BE49-F238E27FC236}">
                <a16:creationId xmlns:a16="http://schemas.microsoft.com/office/drawing/2014/main" id="{4A64D1E5-E2DD-106C-C683-EB28FDCC96DA}"/>
              </a:ext>
            </a:extLst>
          </p:cNvPr>
          <p:cNvPicPr>
            <a:picLocks noChangeAspect="1"/>
          </p:cNvPicPr>
          <p:nvPr/>
        </p:nvPicPr>
        <p:blipFill>
          <a:blip r:embed="rId5">
            <a:alphaModFix amt="74000"/>
          </a:blip>
          <a:stretch>
            <a:fillRect/>
          </a:stretch>
        </p:blipFill>
        <p:spPr>
          <a:xfrm>
            <a:off x="1833367" y="3314642"/>
            <a:ext cx="340978" cy="301497"/>
          </a:xfrm>
          <a:prstGeom prst="rect">
            <a:avLst/>
          </a:prstGeom>
        </p:spPr>
      </p:pic>
      <p:sp>
        <p:nvSpPr>
          <p:cNvPr id="30" name="TextBox 29">
            <a:extLst>
              <a:ext uri="{FF2B5EF4-FFF2-40B4-BE49-F238E27FC236}">
                <a16:creationId xmlns:a16="http://schemas.microsoft.com/office/drawing/2014/main" id="{4204BDFE-5B6A-763A-5D5C-BB0008760B95}"/>
              </a:ext>
            </a:extLst>
          </p:cNvPr>
          <p:cNvSpPr txBox="1"/>
          <p:nvPr/>
        </p:nvSpPr>
        <p:spPr>
          <a:xfrm>
            <a:off x="1530674" y="3639367"/>
            <a:ext cx="968741" cy="369332"/>
          </a:xfrm>
          <a:prstGeom prst="rect">
            <a:avLst/>
          </a:prstGeom>
          <a:noFill/>
        </p:spPr>
        <p:txBody>
          <a:bodyPr wrap="square" rtlCol="0">
            <a:spAutoFit/>
          </a:bodyPr>
          <a:lstStyle/>
          <a:p>
            <a:pPr algn="ctr"/>
            <a:r>
              <a:rPr lang="en-US" sz="600" b="0" i="0" dirty="0">
                <a:solidFill>
                  <a:srgbClr val="555555"/>
                </a:solidFill>
                <a:effectLst/>
                <a:latin typeface="Segoe UI" panose="020B0502040204020203" pitchFamily="34" charset="0"/>
              </a:rPr>
              <a:t>Built with </a:t>
            </a:r>
            <a:r>
              <a:rPr lang="en-US" sz="600" b="1" i="0" dirty="0">
                <a:solidFill>
                  <a:srgbClr val="555555"/>
                </a:solidFill>
                <a:effectLst/>
                <a:latin typeface="Segoe UI" panose="020B0502040204020203" pitchFamily="34" charset="0"/>
              </a:rPr>
              <a:t>React</a:t>
            </a:r>
            <a:r>
              <a:rPr lang="en-US" sz="600" b="0" i="0" dirty="0">
                <a:solidFill>
                  <a:srgbClr val="555555"/>
                </a:solidFill>
                <a:effectLst/>
                <a:latin typeface="Segoe UI" panose="020B0502040204020203" pitchFamily="34" charset="0"/>
              </a:rPr>
              <a:t>, enabling user interactions.</a:t>
            </a:r>
            <a:endParaRPr lang="en-US" sz="600" dirty="0"/>
          </a:p>
        </p:txBody>
      </p:sp>
      <p:sp>
        <p:nvSpPr>
          <p:cNvPr id="31" name="TextBox 30">
            <a:extLst>
              <a:ext uri="{FF2B5EF4-FFF2-40B4-BE49-F238E27FC236}">
                <a16:creationId xmlns:a16="http://schemas.microsoft.com/office/drawing/2014/main" id="{B1F3568C-9784-46BB-484F-6EB448DD1367}"/>
              </a:ext>
            </a:extLst>
          </p:cNvPr>
          <p:cNvSpPr txBox="1"/>
          <p:nvPr/>
        </p:nvSpPr>
        <p:spPr>
          <a:xfrm>
            <a:off x="2689035" y="3885216"/>
            <a:ext cx="593222" cy="191136"/>
          </a:xfrm>
          <a:prstGeom prst="rect">
            <a:avLst/>
          </a:prstGeom>
          <a:noFill/>
        </p:spPr>
        <p:txBody>
          <a:bodyPr wrap="square" rtlCol="0">
            <a:spAutoFit/>
          </a:bodyPr>
          <a:lstStyle/>
          <a:p>
            <a:pPr algn="ctr"/>
            <a:r>
              <a:rPr lang="en-US" sz="600" b="1" dirty="0">
                <a:solidFill>
                  <a:schemeClr val="bg1"/>
                </a:solidFill>
                <a:latin typeface="Segoe UI" panose="020B0502040204020203" pitchFamily="34" charset="0"/>
              </a:rPr>
              <a:t>Request</a:t>
            </a:r>
            <a:endParaRPr lang="en-US" sz="600" b="1" dirty="0">
              <a:solidFill>
                <a:schemeClr val="bg1"/>
              </a:solidFill>
            </a:endParaRPr>
          </a:p>
        </p:txBody>
      </p:sp>
      <p:sp>
        <p:nvSpPr>
          <p:cNvPr id="32" name="TextBox 31">
            <a:extLst>
              <a:ext uri="{FF2B5EF4-FFF2-40B4-BE49-F238E27FC236}">
                <a16:creationId xmlns:a16="http://schemas.microsoft.com/office/drawing/2014/main" id="{98AB3DD1-717D-4A05-9025-5DEE7771145C}"/>
              </a:ext>
            </a:extLst>
          </p:cNvPr>
          <p:cNvSpPr txBox="1"/>
          <p:nvPr/>
        </p:nvSpPr>
        <p:spPr>
          <a:xfrm>
            <a:off x="2443576" y="3472128"/>
            <a:ext cx="968741" cy="184666"/>
          </a:xfrm>
          <a:prstGeom prst="rect">
            <a:avLst/>
          </a:prstGeom>
          <a:noFill/>
        </p:spPr>
        <p:txBody>
          <a:bodyPr wrap="square" rtlCol="0">
            <a:spAutoFit/>
          </a:bodyPr>
          <a:lstStyle/>
          <a:p>
            <a:pPr algn="ctr"/>
            <a:r>
              <a:rPr lang="en-US" sz="600" b="1" i="0" dirty="0">
                <a:solidFill>
                  <a:schemeClr val="bg1"/>
                </a:solidFill>
                <a:effectLst/>
                <a:latin typeface="Segoe UI" panose="020B0502040204020203" pitchFamily="34" charset="0"/>
              </a:rPr>
              <a:t>Response</a:t>
            </a:r>
            <a:endParaRPr lang="en-US" sz="600" b="1" dirty="0">
              <a:solidFill>
                <a:schemeClr val="bg1"/>
              </a:solidFill>
            </a:endParaRPr>
          </a:p>
        </p:txBody>
      </p:sp>
      <p:pic>
        <p:nvPicPr>
          <p:cNvPr id="35" name="Picture 34">
            <a:extLst>
              <a:ext uri="{FF2B5EF4-FFF2-40B4-BE49-F238E27FC236}">
                <a16:creationId xmlns:a16="http://schemas.microsoft.com/office/drawing/2014/main" id="{D66F08DE-2972-D959-38D1-5344D1DC1584}"/>
              </a:ext>
            </a:extLst>
          </p:cNvPr>
          <p:cNvPicPr>
            <a:picLocks noChangeAspect="1"/>
          </p:cNvPicPr>
          <p:nvPr/>
        </p:nvPicPr>
        <p:blipFill>
          <a:blip r:embed="rId6"/>
          <a:stretch>
            <a:fillRect/>
          </a:stretch>
        </p:blipFill>
        <p:spPr>
          <a:xfrm>
            <a:off x="7963892" y="2338585"/>
            <a:ext cx="496654" cy="490741"/>
          </a:xfrm>
          <a:prstGeom prst="rect">
            <a:avLst/>
          </a:prstGeom>
        </p:spPr>
      </p:pic>
      <p:pic>
        <p:nvPicPr>
          <p:cNvPr id="42" name="Picture 41">
            <a:extLst>
              <a:ext uri="{FF2B5EF4-FFF2-40B4-BE49-F238E27FC236}">
                <a16:creationId xmlns:a16="http://schemas.microsoft.com/office/drawing/2014/main" id="{50DED58D-F6DD-B5C0-CFAF-B1170E762672}"/>
              </a:ext>
            </a:extLst>
          </p:cNvPr>
          <p:cNvPicPr>
            <a:picLocks noChangeAspect="1"/>
          </p:cNvPicPr>
          <p:nvPr/>
        </p:nvPicPr>
        <p:blipFill>
          <a:blip r:embed="rId7"/>
          <a:stretch>
            <a:fillRect/>
          </a:stretch>
        </p:blipFill>
        <p:spPr>
          <a:xfrm>
            <a:off x="4204005" y="3248787"/>
            <a:ext cx="838317" cy="781159"/>
          </a:xfrm>
          <a:prstGeom prst="rect">
            <a:avLst/>
          </a:prstGeom>
        </p:spPr>
      </p:pic>
      <p:pic>
        <p:nvPicPr>
          <p:cNvPr id="46" name="Picture 45">
            <a:extLst>
              <a:ext uri="{FF2B5EF4-FFF2-40B4-BE49-F238E27FC236}">
                <a16:creationId xmlns:a16="http://schemas.microsoft.com/office/drawing/2014/main" id="{0C226459-635E-6521-9EC9-52FE086C1EFE}"/>
              </a:ext>
            </a:extLst>
          </p:cNvPr>
          <p:cNvPicPr>
            <a:picLocks noChangeAspect="1"/>
          </p:cNvPicPr>
          <p:nvPr/>
        </p:nvPicPr>
        <p:blipFill>
          <a:blip r:embed="rId8"/>
          <a:stretch>
            <a:fillRect/>
          </a:stretch>
        </p:blipFill>
        <p:spPr>
          <a:xfrm>
            <a:off x="3809149" y="2338585"/>
            <a:ext cx="1579316" cy="871443"/>
          </a:xfrm>
          <a:prstGeom prst="rect">
            <a:avLst/>
          </a:prstGeom>
        </p:spPr>
      </p:pic>
      <p:pic>
        <p:nvPicPr>
          <p:cNvPr id="48" name="Picture 47">
            <a:extLst>
              <a:ext uri="{FF2B5EF4-FFF2-40B4-BE49-F238E27FC236}">
                <a16:creationId xmlns:a16="http://schemas.microsoft.com/office/drawing/2014/main" id="{A3E16D0E-C423-E05C-27D2-C6F0BFAEEF19}"/>
              </a:ext>
            </a:extLst>
          </p:cNvPr>
          <p:cNvPicPr>
            <a:picLocks noChangeAspect="1"/>
          </p:cNvPicPr>
          <p:nvPr/>
        </p:nvPicPr>
        <p:blipFill>
          <a:blip r:embed="rId9"/>
          <a:stretch>
            <a:fillRect/>
          </a:stretch>
        </p:blipFill>
        <p:spPr>
          <a:xfrm>
            <a:off x="7020139" y="3111312"/>
            <a:ext cx="496654" cy="511977"/>
          </a:xfrm>
          <a:prstGeom prst="rect">
            <a:avLst/>
          </a:prstGeom>
        </p:spPr>
      </p:pic>
      <p:pic>
        <p:nvPicPr>
          <p:cNvPr id="49" name="Picture 48">
            <a:extLst>
              <a:ext uri="{FF2B5EF4-FFF2-40B4-BE49-F238E27FC236}">
                <a16:creationId xmlns:a16="http://schemas.microsoft.com/office/drawing/2014/main" id="{FE480243-D63D-59C5-E89A-0621FE80ED96}"/>
              </a:ext>
            </a:extLst>
          </p:cNvPr>
          <p:cNvPicPr>
            <a:picLocks noChangeAspect="1"/>
          </p:cNvPicPr>
          <p:nvPr/>
        </p:nvPicPr>
        <p:blipFill>
          <a:blip r:embed="rId8"/>
          <a:srcRect r="49332"/>
          <a:stretch/>
        </p:blipFill>
        <p:spPr>
          <a:xfrm>
            <a:off x="7963892" y="3564461"/>
            <a:ext cx="496654" cy="540864"/>
          </a:xfrm>
          <a:prstGeom prst="rect">
            <a:avLst/>
          </a:prstGeom>
        </p:spPr>
      </p:pic>
      <p:cxnSp>
        <p:nvCxnSpPr>
          <p:cNvPr id="53" name="Straight Arrow Connector 52">
            <a:extLst>
              <a:ext uri="{FF2B5EF4-FFF2-40B4-BE49-F238E27FC236}">
                <a16:creationId xmlns:a16="http://schemas.microsoft.com/office/drawing/2014/main" id="{51A3E44A-DF0A-A55E-E6B6-AC610879DC7A}"/>
              </a:ext>
            </a:extLst>
          </p:cNvPr>
          <p:cNvCxnSpPr>
            <a:cxnSpLocks/>
          </p:cNvCxnSpPr>
          <p:nvPr/>
        </p:nvCxnSpPr>
        <p:spPr>
          <a:xfrm>
            <a:off x="8317927" y="2907663"/>
            <a:ext cx="0" cy="512791"/>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A01DB99F-8558-A1F0-BD56-5E2BC3368C29}"/>
              </a:ext>
            </a:extLst>
          </p:cNvPr>
          <p:cNvCxnSpPr>
            <a:cxnSpLocks/>
          </p:cNvCxnSpPr>
          <p:nvPr/>
        </p:nvCxnSpPr>
        <p:spPr>
          <a:xfrm flipH="1" flipV="1">
            <a:off x="8110137" y="2853512"/>
            <a:ext cx="1" cy="527037"/>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58" name="Straight Arrow Connector 57">
            <a:extLst>
              <a:ext uri="{FF2B5EF4-FFF2-40B4-BE49-F238E27FC236}">
                <a16:creationId xmlns:a16="http://schemas.microsoft.com/office/drawing/2014/main" id="{B4881E4F-EB1D-02B3-256E-6839BD5FE0CD}"/>
              </a:ext>
            </a:extLst>
          </p:cNvPr>
          <p:cNvCxnSpPr>
            <a:cxnSpLocks/>
          </p:cNvCxnSpPr>
          <p:nvPr/>
        </p:nvCxnSpPr>
        <p:spPr>
          <a:xfrm>
            <a:off x="5620631" y="3598175"/>
            <a:ext cx="826212" cy="0"/>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771C4F5-1F09-5E1B-0A37-095870B4256E}"/>
              </a:ext>
            </a:extLst>
          </p:cNvPr>
          <p:cNvCxnSpPr>
            <a:cxnSpLocks/>
          </p:cNvCxnSpPr>
          <p:nvPr/>
        </p:nvCxnSpPr>
        <p:spPr>
          <a:xfrm flipH="1">
            <a:off x="5597678" y="3812012"/>
            <a:ext cx="849165" cy="0"/>
          </a:xfrm>
          <a:prstGeom prst="straightConnector1">
            <a:avLst/>
          </a:prstGeom>
          <a:ln w="57150">
            <a:solidFill>
              <a:schemeClr val="bg1"/>
            </a:solidFill>
            <a:tailEnd type="triangle"/>
          </a:ln>
        </p:spPr>
        <p:style>
          <a:lnRef idx="1">
            <a:schemeClr val="accent5"/>
          </a:lnRef>
          <a:fillRef idx="0">
            <a:schemeClr val="accent5"/>
          </a:fillRef>
          <a:effectRef idx="0">
            <a:schemeClr val="accent5"/>
          </a:effectRef>
          <a:fontRef idx="minor">
            <a:schemeClr val="tx1"/>
          </a:fontRef>
        </p:style>
      </p:cxnSp>
      <p:sp>
        <p:nvSpPr>
          <p:cNvPr id="62" name="TextBox 61">
            <a:extLst>
              <a:ext uri="{FF2B5EF4-FFF2-40B4-BE49-F238E27FC236}">
                <a16:creationId xmlns:a16="http://schemas.microsoft.com/office/drawing/2014/main" id="{CFE6ABB4-7DF4-3368-20FA-6599C25C7478}"/>
              </a:ext>
            </a:extLst>
          </p:cNvPr>
          <p:cNvSpPr txBox="1"/>
          <p:nvPr/>
        </p:nvSpPr>
        <p:spPr>
          <a:xfrm>
            <a:off x="5789521" y="3820734"/>
            <a:ext cx="593222" cy="191136"/>
          </a:xfrm>
          <a:prstGeom prst="rect">
            <a:avLst/>
          </a:prstGeom>
          <a:noFill/>
        </p:spPr>
        <p:txBody>
          <a:bodyPr wrap="square" rtlCol="0">
            <a:spAutoFit/>
          </a:bodyPr>
          <a:lstStyle/>
          <a:p>
            <a:pPr algn="ctr"/>
            <a:r>
              <a:rPr lang="en-US" sz="600" b="1" dirty="0">
                <a:solidFill>
                  <a:schemeClr val="bg1"/>
                </a:solidFill>
                <a:latin typeface="Segoe UI" panose="020B0502040204020203" pitchFamily="34" charset="0"/>
              </a:rPr>
              <a:t>Request</a:t>
            </a:r>
            <a:endParaRPr lang="en-US" sz="600" b="1" dirty="0">
              <a:solidFill>
                <a:schemeClr val="bg1"/>
              </a:solidFill>
            </a:endParaRPr>
          </a:p>
        </p:txBody>
      </p:sp>
      <p:sp>
        <p:nvSpPr>
          <p:cNvPr id="63" name="TextBox 62">
            <a:extLst>
              <a:ext uri="{FF2B5EF4-FFF2-40B4-BE49-F238E27FC236}">
                <a16:creationId xmlns:a16="http://schemas.microsoft.com/office/drawing/2014/main" id="{51CF9855-EEA5-E443-1999-548CB290C616}"/>
              </a:ext>
            </a:extLst>
          </p:cNvPr>
          <p:cNvSpPr txBox="1"/>
          <p:nvPr/>
        </p:nvSpPr>
        <p:spPr>
          <a:xfrm>
            <a:off x="5527458" y="3404788"/>
            <a:ext cx="968741" cy="184666"/>
          </a:xfrm>
          <a:prstGeom prst="rect">
            <a:avLst/>
          </a:prstGeom>
          <a:noFill/>
        </p:spPr>
        <p:txBody>
          <a:bodyPr wrap="square" rtlCol="0">
            <a:spAutoFit/>
          </a:bodyPr>
          <a:lstStyle/>
          <a:p>
            <a:pPr algn="ctr"/>
            <a:r>
              <a:rPr lang="en-US" sz="600" b="1" i="0" dirty="0">
                <a:solidFill>
                  <a:schemeClr val="bg1"/>
                </a:solidFill>
                <a:effectLst/>
                <a:latin typeface="Segoe UI" panose="020B0502040204020203" pitchFamily="34" charset="0"/>
              </a:rPr>
              <a:t>Response</a:t>
            </a:r>
            <a:endParaRPr lang="en-US" sz="600" b="1" dirty="0">
              <a:solidFill>
                <a:schemeClr val="bg1"/>
              </a:solidFill>
            </a:endParaRPr>
          </a:p>
        </p:txBody>
      </p:sp>
      <p:sp>
        <p:nvSpPr>
          <p:cNvPr id="64" name="Google Shape;109;p17">
            <a:extLst>
              <a:ext uri="{FF2B5EF4-FFF2-40B4-BE49-F238E27FC236}">
                <a16:creationId xmlns:a16="http://schemas.microsoft.com/office/drawing/2014/main" id="{A870C57C-53D9-1391-6743-AF69874AFFA5}"/>
              </a:ext>
            </a:extLst>
          </p:cNvPr>
          <p:cNvSpPr txBox="1">
            <a:spLocks noGrp="1"/>
          </p:cNvSpPr>
          <p:nvPr>
            <p:ph type="title"/>
          </p:nvPr>
        </p:nvSpPr>
        <p:spPr>
          <a:xfrm>
            <a:off x="92370" y="597503"/>
            <a:ext cx="5193329" cy="810703"/>
          </a:xfrm>
          <a:prstGeom prst="rect">
            <a:avLst/>
          </a:prstGeom>
        </p:spPr>
        <p:txBody>
          <a:bodyPr spcFirstLastPara="1" vert="horz" lIns="91440" tIns="45720" rIns="91440" bIns="45720" rtlCol="0" anchor="ctr" anchorCtr="0">
            <a:normAutofit fontScale="90000"/>
          </a:bodyPr>
          <a:lstStyle/>
          <a:p>
            <a:pPr algn="ctr"/>
            <a:r>
              <a:rPr lang="en-US" sz="3600" b="1" dirty="0"/>
              <a:t>High-Level Architecture</a:t>
            </a:r>
            <a:endParaRPr lang="en-US" sz="1600" b="1" dirty="0">
              <a:solidFill>
                <a:srgbClr val="FFFFFF"/>
              </a:solidFill>
              <a:latin typeface="Segoe UI" panose="020B0502040204020203" pitchFamily="34" charset="0"/>
            </a:endParaRPr>
          </a:p>
        </p:txBody>
      </p:sp>
      <p:sp>
        <p:nvSpPr>
          <p:cNvPr id="65" name="TextBox 64">
            <a:extLst>
              <a:ext uri="{FF2B5EF4-FFF2-40B4-BE49-F238E27FC236}">
                <a16:creationId xmlns:a16="http://schemas.microsoft.com/office/drawing/2014/main" id="{F537F266-905E-3179-D8F9-A2CA6ED00FA9}"/>
              </a:ext>
            </a:extLst>
          </p:cNvPr>
          <p:cNvSpPr txBox="1"/>
          <p:nvPr/>
        </p:nvSpPr>
        <p:spPr>
          <a:xfrm>
            <a:off x="3382795" y="1849535"/>
            <a:ext cx="2311830" cy="369332"/>
          </a:xfrm>
          <a:prstGeom prst="rect">
            <a:avLst/>
          </a:prstGeom>
          <a:noFill/>
        </p:spPr>
        <p:txBody>
          <a:bodyPr wrap="square" rtlCol="0">
            <a:spAutoFit/>
          </a:bodyPr>
          <a:lstStyle/>
          <a:p>
            <a:pPr algn="ctr"/>
            <a:r>
              <a:rPr lang="en-US" b="1" dirty="0">
                <a:solidFill>
                  <a:srgbClr val="0078D4"/>
                </a:solidFill>
                <a:latin typeface="Segoe UI" panose="020B0502040204020203" pitchFamily="34" charset="0"/>
              </a:rPr>
              <a:t>Middleware Layer</a:t>
            </a:r>
            <a:endParaRPr lang="en-US" sz="1100" b="0" i="0" dirty="0">
              <a:solidFill>
                <a:srgbClr val="555555"/>
              </a:solidFill>
              <a:effectLst/>
              <a:latin typeface="Segoe UI" panose="020B0502040204020203" pitchFamily="34" charset="0"/>
            </a:endParaRPr>
          </a:p>
        </p:txBody>
      </p:sp>
      <p:sp>
        <p:nvSpPr>
          <p:cNvPr id="66" name="TextBox 65">
            <a:extLst>
              <a:ext uri="{FF2B5EF4-FFF2-40B4-BE49-F238E27FC236}">
                <a16:creationId xmlns:a16="http://schemas.microsoft.com/office/drawing/2014/main" id="{4C2B46F4-012B-984B-0E3D-375D85B5B683}"/>
              </a:ext>
            </a:extLst>
          </p:cNvPr>
          <p:cNvSpPr txBox="1"/>
          <p:nvPr/>
        </p:nvSpPr>
        <p:spPr>
          <a:xfrm>
            <a:off x="6416677" y="1857974"/>
            <a:ext cx="2311830" cy="369332"/>
          </a:xfrm>
          <a:prstGeom prst="rect">
            <a:avLst/>
          </a:prstGeom>
          <a:noFill/>
        </p:spPr>
        <p:txBody>
          <a:bodyPr wrap="square" rtlCol="0">
            <a:spAutoFit/>
          </a:bodyPr>
          <a:lstStyle/>
          <a:p>
            <a:pPr algn="ctr">
              <a:spcBef>
                <a:spcPts val="1500"/>
              </a:spcBef>
              <a:spcAft>
                <a:spcPts val="1500"/>
              </a:spcAft>
            </a:pPr>
            <a:r>
              <a:rPr lang="en-US" b="1" dirty="0">
                <a:solidFill>
                  <a:srgbClr val="0078D4"/>
                </a:solidFill>
                <a:latin typeface="Segoe UI" panose="020B0502040204020203" pitchFamily="34" charset="0"/>
              </a:rPr>
              <a:t>Backend Layer</a:t>
            </a:r>
            <a:endParaRPr lang="en-US" sz="1100" dirty="0">
              <a:solidFill>
                <a:srgbClr val="555555"/>
              </a:solidFill>
              <a:latin typeface="Segoe UI" panose="020B0502040204020203" pitchFamily="34" charset="0"/>
            </a:endParaRPr>
          </a:p>
        </p:txBody>
      </p:sp>
    </p:spTree>
    <p:extLst>
      <p:ext uri="{BB962C8B-B14F-4D97-AF65-F5344CB8AC3E}">
        <p14:creationId xmlns:p14="http://schemas.microsoft.com/office/powerpoint/2010/main" val="192463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circle(in)">
                                      <p:cBhvr>
                                        <p:cTn id="42" dur="2000"/>
                                        <p:tgtEl>
                                          <p:spTgt spid="28"/>
                                        </p:tgtEl>
                                      </p:cBhvr>
                                    </p:animEffect>
                                  </p:childTnLst>
                                </p:cTn>
                              </p:par>
                              <p:par>
                                <p:cTn id="43" presetID="6" presetClass="entr" presetSubtype="16"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ircle(in)">
                                      <p:cBhvr>
                                        <p:cTn id="45" dur="2000"/>
                                        <p:tgtEl>
                                          <p:spTgt spid="26"/>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20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1+#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1+#ppt_w/2"/>
                                          </p:val>
                                        </p:tav>
                                        <p:tav tm="100000">
                                          <p:val>
                                            <p:strVal val="#ppt_x"/>
                                          </p:val>
                                        </p:tav>
                                      </p:tavLst>
                                    </p:anim>
                                    <p:anim calcmode="lin" valueType="num">
                                      <p:cBhvr additive="base">
                                        <p:cTn id="6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18" grpId="0" animBg="1"/>
      <p:bldP spid="19" grpId="0"/>
      <p:bldP spid="29" grpId="0" animBg="1"/>
      <p:bldP spid="14" grpId="0"/>
      <p:bldP spid="24" grpId="0"/>
      <p:bldP spid="30" grpId="0"/>
      <p:bldP spid="31" grpId="0"/>
      <p:bldP spid="32" grpId="0"/>
      <p:bldP spid="62" grpId="0"/>
      <p:bldP spid="63" grpId="0"/>
      <p:bldP spid="65"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Shape 120"/>
        <p:cNvGrpSpPr/>
        <p:nvPr/>
      </p:nvGrpSpPr>
      <p:grpSpPr>
        <a:xfrm>
          <a:off x="0" y="0"/>
          <a:ext cx="0" cy="0"/>
          <a:chOff x="0" y="0"/>
          <a:chExt cx="0" cy="0"/>
        </a:xfrm>
      </p:grpSpPr>
      <p:pic>
        <p:nvPicPr>
          <p:cNvPr id="124" name="Picture 123" descr="Needle and vial">
            <a:extLst>
              <a:ext uri="{FF2B5EF4-FFF2-40B4-BE49-F238E27FC236}">
                <a16:creationId xmlns:a16="http://schemas.microsoft.com/office/drawing/2014/main" id="{C5B32981-19D3-15B8-CF13-0FD48826792D}"/>
              </a:ext>
            </a:extLst>
          </p:cNvPr>
          <p:cNvPicPr>
            <a:picLocks noChangeAspect="1"/>
          </p:cNvPicPr>
          <p:nvPr/>
        </p:nvPicPr>
        <p:blipFill>
          <a:blip r:embed="rId3">
            <a:alphaModFix amt="15000"/>
            <a:grayscl/>
          </a:blip>
          <a:srcRect t="15730"/>
          <a:stretch/>
        </p:blipFill>
        <p:spPr>
          <a:xfrm>
            <a:off x="0" y="564921"/>
            <a:ext cx="9144000" cy="4578580"/>
          </a:xfrm>
          <a:prstGeom prst="rect">
            <a:avLst/>
          </a:prstGeom>
        </p:spPr>
      </p:pic>
      <p:pic>
        <p:nvPicPr>
          <p:cNvPr id="139" name="Picture 138">
            <a:extLst>
              <a:ext uri="{FF2B5EF4-FFF2-40B4-BE49-F238E27FC236}">
                <a16:creationId xmlns:a16="http://schemas.microsoft.com/office/drawing/2014/main" id="{A97529DD-0019-4F2B-AAE6-A82A2FADB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1" name="Picture 140">
            <a:extLst>
              <a:ext uri="{FF2B5EF4-FFF2-40B4-BE49-F238E27FC236}">
                <a16:creationId xmlns:a16="http://schemas.microsoft.com/office/drawing/2014/main" id="{4A476453-89B8-4D0E-BDE0-0446B97F5F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pic>
        <p:nvPicPr>
          <p:cNvPr id="143" name="Picture 142">
            <a:extLst>
              <a:ext uri="{FF2B5EF4-FFF2-40B4-BE49-F238E27FC236}">
                <a16:creationId xmlns:a16="http://schemas.microsoft.com/office/drawing/2014/main" id="{02B7E5A1-5C08-4455-A219-804981D6B2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45" name="Rectangle 144">
            <a:extLst>
              <a:ext uri="{FF2B5EF4-FFF2-40B4-BE49-F238E27FC236}">
                <a16:creationId xmlns:a16="http://schemas.microsoft.com/office/drawing/2014/main" id="{6B19486B-DD4C-4473-9FF8-3E3FB1542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
            <a:ext cx="7828359" cy="102614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7" name="Rectangle 146">
            <a:extLst>
              <a:ext uri="{FF2B5EF4-FFF2-40B4-BE49-F238E27FC236}">
                <a16:creationId xmlns:a16="http://schemas.microsoft.com/office/drawing/2014/main" id="{52CE1431-75FA-49CE-A7AC-42816EFBC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8" name="Rectangle 137">
            <a:extLst>
              <a:ext uri="{FF2B5EF4-FFF2-40B4-BE49-F238E27FC236}">
                <a16:creationId xmlns:a16="http://schemas.microsoft.com/office/drawing/2014/main" id="{84F2EC7C-E163-43C8-95E1-D68C83433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57E9ED38-2B6B-4DE5-852E-9C04BC33F7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1477680"/>
            <a:ext cx="7828359" cy="240873"/>
          </a:xfrm>
          <a:prstGeom prst="rect">
            <a:avLst/>
          </a:prstGeom>
        </p:spPr>
      </p:pic>
      <p:sp>
        <p:nvSpPr>
          <p:cNvPr id="142" name="Rectangle 141">
            <a:extLst>
              <a:ext uri="{FF2B5EF4-FFF2-40B4-BE49-F238E27FC236}">
                <a16:creationId xmlns:a16="http://schemas.microsoft.com/office/drawing/2014/main" id="{B7708FB3-3153-4642-9643-178CEC5EC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7200"/>
            <a:ext cx="7828359" cy="102614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1" name="Google Shape;121;p19"/>
          <p:cNvSpPr txBox="1">
            <a:spLocks noGrp="1"/>
          </p:cNvSpPr>
          <p:nvPr>
            <p:ph type="title"/>
          </p:nvPr>
        </p:nvSpPr>
        <p:spPr>
          <a:xfrm>
            <a:off x="510240" y="564921"/>
            <a:ext cx="7210396" cy="810703"/>
          </a:xfrm>
          <a:prstGeom prst="rect">
            <a:avLst/>
          </a:prstGeom>
        </p:spPr>
        <p:txBody>
          <a:bodyPr spcFirstLastPara="1" vert="horz" lIns="91440" tIns="45720" rIns="91440" bIns="45720" rtlCol="0" anchor="ctr" anchorCtr="0">
            <a:normAutofit/>
          </a:bodyPr>
          <a:lstStyle/>
          <a:p>
            <a:pPr defTabSz="914400">
              <a:spcBef>
                <a:spcPct val="0"/>
              </a:spcBef>
            </a:pPr>
            <a:r>
              <a:rPr lang="en-US" sz="3600" b="1"/>
              <a:t>Minimum Viable Product (MVP)</a:t>
            </a:r>
            <a:endParaRPr lang="en-US" sz="3600" b="1" dirty="0"/>
          </a:p>
        </p:txBody>
      </p:sp>
      <p:pic>
        <p:nvPicPr>
          <p:cNvPr id="144" name="Picture 143">
            <a:extLst>
              <a:ext uri="{FF2B5EF4-FFF2-40B4-BE49-F238E27FC236}">
                <a16:creationId xmlns:a16="http://schemas.microsoft.com/office/drawing/2014/main" id="{FEDB5B53-2430-4E88-8159-E988DB380D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7939369" y="1478425"/>
            <a:ext cx="1202248" cy="108203"/>
          </a:xfrm>
          <a:prstGeom prst="rect">
            <a:avLst/>
          </a:prstGeom>
        </p:spPr>
      </p:pic>
      <p:sp>
        <p:nvSpPr>
          <p:cNvPr id="146" name="Rectangle 145">
            <a:extLst>
              <a:ext uri="{FF2B5EF4-FFF2-40B4-BE49-F238E27FC236}">
                <a16:creationId xmlns:a16="http://schemas.microsoft.com/office/drawing/2014/main" id="{660614B3-AE58-4129-BD79-6512D61E3E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9370" y="457200"/>
            <a:ext cx="1202248" cy="1026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55E82F29-0E76-B3C7-01EC-8F6570470A60}"/>
              </a:ext>
            </a:extLst>
          </p:cNvPr>
          <p:cNvSpPr>
            <a:spLocks noChangeArrowheads="1"/>
          </p:cNvSpPr>
          <p:nvPr/>
        </p:nvSpPr>
        <p:spPr bwMode="auto">
          <a:xfrm>
            <a:off x="114487" y="1542515"/>
            <a:ext cx="5669094"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User-Friendly Input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Accepts patient location (ZIP Code, city, or coordinates).</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Optional: Allows users to specify medical conditions (e.g., "pneumonia").</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Nearby Facility Identification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Identifies healthcare facilities within a customizable radius (e.g., 10-50 miles).</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Ensures personalized and location-based recommendations.</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Performance-Based Ranking</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Predicts or retrieves facility performance scores.</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Ranks facilities based on performance and proximity.</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Interactive Output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Provides a ranked list of facilities, including:</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Name, address, performance score, and distance.</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Displays an interactive map with marked facility locations.</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Relevance to Stakeholders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Empowers patients to make informed decisions about healthcare access.</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Enhances transparency and trust by showing performance metrics.</a:t>
            </a:r>
          </a:p>
          <a:p>
            <a:pPr marL="628650" lvl="1" indent="-171450" defTabSz="9144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Arial" panose="020B0604020202020204" pitchFamily="34" charset="0"/>
              </a:rPr>
              <a:t>Supports healthcare providers by driving competition and improvement.</a:t>
            </a:r>
          </a:p>
        </p:txBody>
      </p:sp>
      <p:pic>
        <p:nvPicPr>
          <p:cNvPr id="3" name="Picture 2">
            <a:extLst>
              <a:ext uri="{FF2B5EF4-FFF2-40B4-BE49-F238E27FC236}">
                <a16:creationId xmlns:a16="http://schemas.microsoft.com/office/drawing/2014/main" id="{37095687-7AA2-4B9C-253D-244EFA215E0F}"/>
              </a:ext>
            </a:extLst>
          </p:cNvPr>
          <p:cNvPicPr>
            <a:picLocks noChangeAspect="1"/>
          </p:cNvPicPr>
          <p:nvPr/>
        </p:nvPicPr>
        <p:blipFill>
          <a:blip r:embed="rId7"/>
          <a:srcRect l="32419"/>
          <a:stretch/>
        </p:blipFill>
        <p:spPr>
          <a:xfrm>
            <a:off x="6000750" y="1837226"/>
            <a:ext cx="3143250" cy="2952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Berlin">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1182</TotalTime>
  <Words>2937</Words>
  <Application>Microsoft Office PowerPoint</Application>
  <PresentationFormat>On-screen Show (16:9)</PresentationFormat>
  <Paragraphs>175</Paragraphs>
  <Slides>14</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 Unicode MS</vt:lpstr>
      <vt:lpstr>Times New Roman</vt:lpstr>
      <vt:lpstr>Trebuchet MS</vt:lpstr>
      <vt:lpstr>Arial</vt:lpstr>
      <vt:lpstr>Segoe UI</vt:lpstr>
      <vt:lpstr>Berlin</vt:lpstr>
      <vt:lpstr>Location-Based Healthcare Facility Performance Prediction and Recommendation System</vt:lpstr>
      <vt:lpstr>Introduction</vt:lpstr>
      <vt:lpstr>Description of Dataset</vt:lpstr>
      <vt:lpstr>Description  of  Dataset Fields:</vt:lpstr>
      <vt:lpstr>Abstract</vt:lpstr>
      <vt:lpstr>Business Need</vt:lpstr>
      <vt:lpstr>Problem Statement</vt:lpstr>
      <vt:lpstr>High-Level Architecture</vt:lpstr>
      <vt:lpstr>Minimum Viable Product (MVP)</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Sampath Emandi</dc:creator>
  <cp:lastModifiedBy>Jammula, Jahnavi</cp:lastModifiedBy>
  <cp:revision>6</cp:revision>
  <dcterms:modified xsi:type="dcterms:W3CDTF">2024-12-09T01:22:26Z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2024-12-06T01:09:59Z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350c54e6-0497-4fff-b117-17d8181c8aac</vt:lpwstr>
  </property>
  <property fmtid="{D5CDD505-2E9C-101B-9397-08002B2CF9AE}" pid="7" name="MSIP_Label_defa4170-0d19-0005-0004-bc88714345d2_ActionId">
    <vt:lpwstr>8bcb7374-9b1b-4d81-8023-a0ca737a1411</vt:lpwstr>
  </property>
  <property fmtid="{D5CDD505-2E9C-101B-9397-08002B2CF9AE}" pid="8" name="MSIP_Label_defa4170-0d19-0005-0004-bc88714345d2_ContentBits">
    <vt:lpwstr>0</vt:lpwstr>
  </property>
</Properties>
</file>